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70030" y="2038028"/>
            <a:ext cx="11586647" cy="2907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2435" y="1547240"/>
            <a:ext cx="8787129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081" y="2694558"/>
            <a:ext cx="9879837" cy="3943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jp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10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1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14.png"/><Relationship Id="rId12" Type="http://schemas.openxmlformats.org/officeDocument/2006/relationships/image" Target="../media/image1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.png"/><Relationship Id="rId12" Type="http://schemas.openxmlformats.org/officeDocument/2006/relationships/image" Target="../media/image14.png"/><Relationship Id="rId13" Type="http://schemas.openxmlformats.org/officeDocument/2006/relationships/image" Target="../media/image1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png"/><Relationship Id="rId7" Type="http://schemas.openxmlformats.org/officeDocument/2006/relationships/image" Target="../media/image1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55.png"/><Relationship Id="rId6" Type="http://schemas.openxmlformats.org/officeDocument/2006/relationships/image" Target="../media/image1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7.png"/><Relationship Id="rId6" Type="http://schemas.openxmlformats.org/officeDocument/2006/relationships/image" Target="../media/image1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7.png"/><Relationship Id="rId6" Type="http://schemas.openxmlformats.org/officeDocument/2006/relationships/image" Target="../media/image1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1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1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65.png"/><Relationship Id="rId14" Type="http://schemas.openxmlformats.org/officeDocument/2006/relationships/image" Target="../media/image10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65.png"/><Relationship Id="rId10" Type="http://schemas.openxmlformats.org/officeDocument/2006/relationships/image" Target="../media/image1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65.png"/><Relationship Id="rId10" Type="http://schemas.openxmlformats.org/officeDocument/2006/relationships/image" Target="../media/image1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.png"/><Relationship Id="rId10" Type="http://schemas.openxmlformats.org/officeDocument/2006/relationships/image" Target="../media/image14.png"/><Relationship Id="rId11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4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5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5.png"/><Relationship Id="rId6" Type="http://schemas.openxmlformats.org/officeDocument/2006/relationships/image" Target="../media/image96.png"/><Relationship Id="rId7" Type="http://schemas.openxmlformats.org/officeDocument/2006/relationships/image" Target="../media/image1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6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7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65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.png"/><Relationship Id="rId10" Type="http://schemas.openxmlformats.org/officeDocument/2006/relationships/image" Target="../media/image104.png"/><Relationship Id="rId11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05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06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06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07.png"/><Relationship Id="rId6" Type="http://schemas.openxmlformats.org/officeDocument/2006/relationships/image" Target="../media/image65.png"/><Relationship Id="rId7" Type="http://schemas.openxmlformats.org/officeDocument/2006/relationships/image" Target="../media/image1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09.jpg"/><Relationship Id="rId5" Type="http://schemas.openxmlformats.org/officeDocument/2006/relationships/image" Target="../media/image65.png"/><Relationship Id="rId6" Type="http://schemas.openxmlformats.org/officeDocument/2006/relationships/image" Target="../media/image110.jpg"/><Relationship Id="rId7" Type="http://schemas.openxmlformats.org/officeDocument/2006/relationships/image" Target="../media/image10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11.jp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65.png"/><Relationship Id="rId9" Type="http://schemas.openxmlformats.org/officeDocument/2006/relationships/image" Target="../media/image1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hyperlink" Target="http://www.openapis.org/" TargetMode="External"/><Relationship Id="rId6" Type="http://schemas.openxmlformats.org/officeDocument/2006/relationships/hyperlink" Target="http://www.w3.org/" TargetMode="External"/><Relationship Id="rId7" Type="http://schemas.openxmlformats.org/officeDocument/2006/relationships/hyperlink" Target="http://www.oasis-open.org/" TargetMode="External"/><Relationship Id="rId8" Type="http://schemas.openxmlformats.org/officeDocument/2006/relationships/hyperlink" Target="http://www.omg.org/" TargetMode="External"/><Relationship Id="rId9" Type="http://schemas.openxmlformats.org/officeDocument/2006/relationships/hyperlink" Target="http://www.ietf.org/" TargetMode="External"/><Relationship Id="rId10" Type="http://schemas.openxmlformats.org/officeDocument/2006/relationships/hyperlink" Target="http://www.opencontainers.org/" TargetMode="External"/><Relationship Id="rId11" Type="http://schemas.openxmlformats.org/officeDocument/2006/relationships/image" Target="../media/image14.png"/><Relationship Id="rId12" Type="http://schemas.openxmlformats.org/officeDocument/2006/relationships/image" Target="../media/image10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65.png"/><Relationship Id="rId15" Type="http://schemas.openxmlformats.org/officeDocument/2006/relationships/image" Target="../media/image10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5.png"/><Relationship Id="rId6" Type="http://schemas.openxmlformats.org/officeDocument/2006/relationships/image" Target="../media/image10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22" Type="http://schemas.openxmlformats.org/officeDocument/2006/relationships/image" Target="../media/image65.png"/><Relationship Id="rId23" Type="http://schemas.openxmlformats.org/officeDocument/2006/relationships/image" Target="../media/image10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65.png"/><Relationship Id="rId13" Type="http://schemas.openxmlformats.org/officeDocument/2006/relationships/image" Target="../media/image1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48.jpg"/><Relationship Id="rId6" Type="http://schemas.openxmlformats.org/officeDocument/2006/relationships/image" Target="../media/image149.jpg"/><Relationship Id="rId7" Type="http://schemas.openxmlformats.org/officeDocument/2006/relationships/image" Target="../media/image10.png"/><Relationship Id="rId8" Type="http://schemas.openxmlformats.org/officeDocument/2006/relationships/image" Target="../media/image150.jpg"/><Relationship Id="rId9" Type="http://schemas.openxmlformats.org/officeDocument/2006/relationships/image" Target="../media/image151.jpg"/><Relationship Id="rId10" Type="http://schemas.openxmlformats.org/officeDocument/2006/relationships/image" Target="../media/image6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52.png"/><Relationship Id="rId6" Type="http://schemas.openxmlformats.org/officeDocument/2006/relationships/image" Target="../media/image65.png"/><Relationship Id="rId7" Type="http://schemas.openxmlformats.org/officeDocument/2006/relationships/image" Target="../media/image153.png"/><Relationship Id="rId8" Type="http://schemas.openxmlformats.org/officeDocument/2006/relationships/image" Target="../media/image10.png"/><Relationship Id="rId9" Type="http://schemas.openxmlformats.org/officeDocument/2006/relationships/image" Target="../media/image15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2.png"/><Relationship Id="rId9" Type="http://schemas.openxmlformats.org/officeDocument/2006/relationships/hyperlink" Target="https://raml.org/about-raml" TargetMode="External"/><Relationship Id="rId10" Type="http://schemas.openxmlformats.org/officeDocument/2006/relationships/hyperlink" Target="https://www.openapis.org/" TargetMode="External"/><Relationship Id="rId11" Type="http://schemas.openxmlformats.org/officeDocument/2006/relationships/hyperlink" Target="https://en.wikipedia.org/wiki/Representational_state_transfer" TargetMode="External"/><Relationship Id="rId12" Type="http://schemas.openxmlformats.org/officeDocument/2006/relationships/hyperlink" Target="https://es.wikipedia.org/wiki/Simple_Object_Access_Protocol" TargetMode="External"/><Relationship Id="rId13" Type="http://schemas.openxmlformats.org/officeDocument/2006/relationships/hyperlink" Target="https://swagger.io/" TargetMode="External"/><Relationship Id="rId14" Type="http://schemas.openxmlformats.org/officeDocument/2006/relationships/image" Target="../media/image161.png"/><Relationship Id="rId15" Type="http://schemas.openxmlformats.org/officeDocument/2006/relationships/image" Target="../media/image10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2.png"/><Relationship Id="rId8" Type="http://schemas.openxmlformats.org/officeDocument/2006/relationships/image" Target="../media/image162.png"/><Relationship Id="rId9" Type="http://schemas.openxmlformats.org/officeDocument/2006/relationships/image" Target="../media/image65.png"/><Relationship Id="rId10" Type="http://schemas.openxmlformats.org/officeDocument/2006/relationships/image" Target="../media/image10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65.png"/><Relationship Id="rId9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65.png"/><Relationship Id="rId9" Type="http://schemas.openxmlformats.org/officeDocument/2006/relationships/image" Target="../media/image10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4.png"/><Relationship Id="rId10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14.png"/><Relationship Id="rId11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82" y="1715643"/>
            <a:ext cx="12086817" cy="50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33" y="176529"/>
            <a:ext cx="530542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dirty="0" sz="6000" spc="-240" b="0">
                <a:solidFill>
                  <a:srgbClr val="252525"/>
                </a:solidFill>
                <a:latin typeface="Arial"/>
                <a:cs typeface="Arial"/>
              </a:rPr>
              <a:t>Curso </a:t>
            </a:r>
            <a:r>
              <a:rPr dirty="0" sz="6000" spc="-275" b="0">
                <a:solidFill>
                  <a:srgbClr val="252525"/>
                </a:solidFill>
                <a:latin typeface="Arial"/>
                <a:cs typeface="Arial"/>
              </a:rPr>
              <a:t>Arquitecto  </a:t>
            </a:r>
            <a:r>
              <a:rPr dirty="0" sz="6000" spc="-155" b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6000" spc="-630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6000" spc="-285" b="0">
                <a:solidFill>
                  <a:srgbClr val="252525"/>
                </a:solidFill>
                <a:latin typeface="Arial"/>
                <a:cs typeface="Arial"/>
              </a:rPr>
              <a:t>Microservicios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48116" y="270814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79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8648" y="4447032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90" h="17398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8021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8021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78468" y="481888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324612" y="150876"/>
                </a:moveTo>
                <a:lnTo>
                  <a:pt x="322580" y="140779"/>
                </a:lnTo>
                <a:lnTo>
                  <a:pt x="317030" y="132549"/>
                </a:lnTo>
                <a:lnTo>
                  <a:pt x="308800" y="127000"/>
                </a:lnTo>
                <a:lnTo>
                  <a:pt x="298704" y="124968"/>
                </a:lnTo>
                <a:lnTo>
                  <a:pt x="199644" y="124968"/>
                </a:lnTo>
                <a:lnTo>
                  <a:pt x="199644" y="25908"/>
                </a:lnTo>
                <a:lnTo>
                  <a:pt x="197612" y="15811"/>
                </a:lnTo>
                <a:lnTo>
                  <a:pt x="192062" y="7581"/>
                </a:lnTo>
                <a:lnTo>
                  <a:pt x="183832" y="2032"/>
                </a:lnTo>
                <a:lnTo>
                  <a:pt x="173736" y="0"/>
                </a:lnTo>
                <a:lnTo>
                  <a:pt x="150876" y="0"/>
                </a:lnTo>
                <a:lnTo>
                  <a:pt x="140766" y="2032"/>
                </a:lnTo>
                <a:lnTo>
                  <a:pt x="132537" y="7581"/>
                </a:lnTo>
                <a:lnTo>
                  <a:pt x="126987" y="15811"/>
                </a:lnTo>
                <a:lnTo>
                  <a:pt x="124968" y="25908"/>
                </a:lnTo>
                <a:lnTo>
                  <a:pt x="124968" y="124968"/>
                </a:lnTo>
                <a:lnTo>
                  <a:pt x="25908" y="124968"/>
                </a:lnTo>
                <a:lnTo>
                  <a:pt x="15798" y="127000"/>
                </a:lnTo>
                <a:lnTo>
                  <a:pt x="7569" y="132549"/>
                </a:lnTo>
                <a:lnTo>
                  <a:pt x="2019" y="140779"/>
                </a:lnTo>
                <a:lnTo>
                  <a:pt x="0" y="150876"/>
                </a:lnTo>
                <a:lnTo>
                  <a:pt x="0" y="173736"/>
                </a:lnTo>
                <a:lnTo>
                  <a:pt x="2019" y="183845"/>
                </a:lnTo>
                <a:lnTo>
                  <a:pt x="7569" y="192074"/>
                </a:lnTo>
                <a:lnTo>
                  <a:pt x="15798" y="197624"/>
                </a:lnTo>
                <a:lnTo>
                  <a:pt x="25908" y="199644"/>
                </a:lnTo>
                <a:lnTo>
                  <a:pt x="124968" y="199644"/>
                </a:lnTo>
                <a:lnTo>
                  <a:pt x="124968" y="298704"/>
                </a:lnTo>
                <a:lnTo>
                  <a:pt x="126987" y="308813"/>
                </a:lnTo>
                <a:lnTo>
                  <a:pt x="132537" y="317042"/>
                </a:lnTo>
                <a:lnTo>
                  <a:pt x="140766" y="322592"/>
                </a:lnTo>
                <a:lnTo>
                  <a:pt x="150876" y="324612"/>
                </a:lnTo>
                <a:lnTo>
                  <a:pt x="173736" y="324612"/>
                </a:lnTo>
                <a:lnTo>
                  <a:pt x="183832" y="322592"/>
                </a:lnTo>
                <a:lnTo>
                  <a:pt x="192062" y="317042"/>
                </a:lnTo>
                <a:lnTo>
                  <a:pt x="197612" y="308813"/>
                </a:lnTo>
                <a:lnTo>
                  <a:pt x="199644" y="298704"/>
                </a:lnTo>
                <a:lnTo>
                  <a:pt x="199644" y="199644"/>
                </a:lnTo>
                <a:lnTo>
                  <a:pt x="298704" y="199644"/>
                </a:lnTo>
                <a:lnTo>
                  <a:pt x="308800" y="197624"/>
                </a:lnTo>
                <a:lnTo>
                  <a:pt x="317030" y="192074"/>
                </a:lnTo>
                <a:lnTo>
                  <a:pt x="322580" y="183845"/>
                </a:lnTo>
                <a:lnTo>
                  <a:pt x="324612" y="173736"/>
                </a:lnTo>
                <a:lnTo>
                  <a:pt x="324612" y="15087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6968" y="373379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4">
                <a:moveTo>
                  <a:pt x="292608" y="139446"/>
                </a:moveTo>
                <a:lnTo>
                  <a:pt x="290614" y="129679"/>
                </a:lnTo>
                <a:lnTo>
                  <a:pt x="285216" y="121691"/>
                </a:lnTo>
                <a:lnTo>
                  <a:pt x="277228" y="116293"/>
                </a:lnTo>
                <a:lnTo>
                  <a:pt x="267462" y="114300"/>
                </a:lnTo>
                <a:lnTo>
                  <a:pt x="179832" y="114300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75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19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4300"/>
                </a:lnTo>
                <a:lnTo>
                  <a:pt x="25146" y="114300"/>
                </a:lnTo>
                <a:lnTo>
                  <a:pt x="15367" y="116293"/>
                </a:lnTo>
                <a:lnTo>
                  <a:pt x="7378" y="121691"/>
                </a:lnTo>
                <a:lnTo>
                  <a:pt x="1981" y="129679"/>
                </a:lnTo>
                <a:lnTo>
                  <a:pt x="0" y="139446"/>
                </a:lnTo>
                <a:lnTo>
                  <a:pt x="0" y="154686"/>
                </a:lnTo>
                <a:lnTo>
                  <a:pt x="1981" y="164465"/>
                </a:lnTo>
                <a:lnTo>
                  <a:pt x="7378" y="172453"/>
                </a:lnTo>
                <a:lnTo>
                  <a:pt x="15367" y="177850"/>
                </a:lnTo>
                <a:lnTo>
                  <a:pt x="25146" y="179832"/>
                </a:lnTo>
                <a:lnTo>
                  <a:pt x="112776" y="179832"/>
                </a:lnTo>
                <a:lnTo>
                  <a:pt x="112776" y="266827"/>
                </a:lnTo>
                <a:lnTo>
                  <a:pt x="114795" y="276860"/>
                </a:lnTo>
                <a:lnTo>
                  <a:pt x="120332" y="285051"/>
                </a:lnTo>
                <a:lnTo>
                  <a:pt x="128524" y="290588"/>
                </a:lnTo>
                <a:lnTo>
                  <a:pt x="138557" y="292608"/>
                </a:lnTo>
                <a:lnTo>
                  <a:pt x="154051" y="292608"/>
                </a:lnTo>
                <a:lnTo>
                  <a:pt x="164071" y="290588"/>
                </a:lnTo>
                <a:lnTo>
                  <a:pt x="172275" y="285051"/>
                </a:lnTo>
                <a:lnTo>
                  <a:pt x="177800" y="276860"/>
                </a:lnTo>
                <a:lnTo>
                  <a:pt x="179832" y="266827"/>
                </a:lnTo>
                <a:lnTo>
                  <a:pt x="179832" y="179832"/>
                </a:lnTo>
                <a:lnTo>
                  <a:pt x="267462" y="179832"/>
                </a:lnTo>
                <a:lnTo>
                  <a:pt x="277228" y="177850"/>
                </a:lnTo>
                <a:lnTo>
                  <a:pt x="285216" y="172453"/>
                </a:lnTo>
                <a:lnTo>
                  <a:pt x="290614" y="164465"/>
                </a:lnTo>
                <a:lnTo>
                  <a:pt x="292608" y="154686"/>
                </a:lnTo>
                <a:lnTo>
                  <a:pt x="292608" y="13944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05671" y="1684020"/>
            <a:ext cx="179831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73111" y="952500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80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8" y="80867"/>
                </a:lnTo>
                <a:lnTo>
                  <a:pt x="292453" y="121920"/>
                </a:lnTo>
                <a:lnTo>
                  <a:pt x="302641" y="172212"/>
                </a:lnTo>
                <a:lnTo>
                  <a:pt x="292453" y="222504"/>
                </a:lnTo>
                <a:lnTo>
                  <a:pt x="264668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63684" y="1354835"/>
            <a:ext cx="173990" cy="172720"/>
          </a:xfrm>
          <a:custGeom>
            <a:avLst/>
            <a:gdLst/>
            <a:ahLst/>
            <a:cxnLst/>
            <a:rect l="l" t="t" r="r" b="b"/>
            <a:pathLst>
              <a:path w="173990" h="17271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6497"/>
                </a:lnTo>
                <a:lnTo>
                  <a:pt x="72771" y="172212"/>
                </a:lnTo>
                <a:lnTo>
                  <a:pt x="100965" y="172212"/>
                </a:lnTo>
                <a:lnTo>
                  <a:pt x="106680" y="166497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22564" y="6132576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6350634" y="1862327"/>
            <a:ext cx="2351405" cy="2505710"/>
            <a:chOff x="6350634" y="1862327"/>
            <a:chExt cx="2351405" cy="2505710"/>
          </a:xfrm>
        </p:grpSpPr>
        <p:sp>
          <p:nvSpPr>
            <p:cNvPr id="15" name="object 15"/>
            <p:cNvSpPr/>
            <p:nvPr/>
          </p:nvSpPr>
          <p:spPr>
            <a:xfrm>
              <a:off x="7749793" y="3153155"/>
              <a:ext cx="952500" cy="890269"/>
            </a:xfrm>
            <a:custGeom>
              <a:avLst/>
              <a:gdLst/>
              <a:ahLst/>
              <a:cxnLst/>
              <a:rect l="l" t="t" r="r" b="b"/>
              <a:pathLst>
                <a:path w="952500" h="890270">
                  <a:moveTo>
                    <a:pt x="351154" y="628523"/>
                  </a:moveTo>
                  <a:lnTo>
                    <a:pt x="276986" y="628523"/>
                  </a:lnTo>
                  <a:lnTo>
                    <a:pt x="278520" y="628826"/>
                  </a:lnTo>
                  <a:lnTo>
                    <a:pt x="283352" y="630951"/>
                  </a:lnTo>
                  <a:lnTo>
                    <a:pt x="291828" y="636720"/>
                  </a:lnTo>
                  <a:lnTo>
                    <a:pt x="304323" y="647985"/>
                  </a:lnTo>
                  <a:lnTo>
                    <a:pt x="475996" y="819785"/>
                  </a:lnTo>
                  <a:lnTo>
                    <a:pt x="511630" y="848877"/>
                  </a:lnTo>
                  <a:lnTo>
                    <a:pt x="553084" y="870997"/>
                  </a:lnTo>
                  <a:lnTo>
                    <a:pt x="598939" y="885078"/>
                  </a:lnTo>
                  <a:lnTo>
                    <a:pt x="647700" y="890016"/>
                  </a:lnTo>
                  <a:lnTo>
                    <a:pt x="696513" y="885078"/>
                  </a:lnTo>
                  <a:lnTo>
                    <a:pt x="742362" y="870997"/>
                  </a:lnTo>
                  <a:lnTo>
                    <a:pt x="783806" y="848868"/>
                  </a:lnTo>
                  <a:lnTo>
                    <a:pt x="790801" y="843153"/>
                  </a:lnTo>
                  <a:lnTo>
                    <a:pt x="647700" y="843153"/>
                  </a:lnTo>
                  <a:lnTo>
                    <a:pt x="608197" y="839487"/>
                  </a:lnTo>
                  <a:lnTo>
                    <a:pt x="571611" y="828500"/>
                  </a:lnTo>
                  <a:lnTo>
                    <a:pt x="537954" y="810202"/>
                  </a:lnTo>
                  <a:lnTo>
                    <a:pt x="507158" y="784526"/>
                  </a:lnTo>
                  <a:lnTo>
                    <a:pt x="351154" y="628523"/>
                  </a:lnTo>
                  <a:close/>
                </a:path>
                <a:path w="952500" h="890270">
                  <a:moveTo>
                    <a:pt x="452627" y="0"/>
                  </a:moveTo>
                  <a:lnTo>
                    <a:pt x="401296" y="2834"/>
                  </a:lnTo>
                  <a:lnTo>
                    <a:pt x="351268" y="11201"/>
                  </a:lnTo>
                  <a:lnTo>
                    <a:pt x="302885" y="24892"/>
                  </a:lnTo>
                  <a:lnTo>
                    <a:pt x="256485" y="43702"/>
                  </a:lnTo>
                  <a:lnTo>
                    <a:pt x="212409" y="67424"/>
                  </a:lnTo>
                  <a:lnTo>
                    <a:pt x="170996" y="95852"/>
                  </a:lnTo>
                  <a:lnTo>
                    <a:pt x="132587" y="128778"/>
                  </a:lnTo>
                  <a:lnTo>
                    <a:pt x="100986" y="164044"/>
                  </a:lnTo>
                  <a:lnTo>
                    <a:pt x="73491" y="202287"/>
                  </a:lnTo>
                  <a:lnTo>
                    <a:pt x="50196" y="243185"/>
                  </a:lnTo>
                  <a:lnTo>
                    <a:pt x="31194" y="286416"/>
                  </a:lnTo>
                  <a:lnTo>
                    <a:pt x="16580" y="331660"/>
                  </a:lnTo>
                  <a:lnTo>
                    <a:pt x="6447" y="378594"/>
                  </a:lnTo>
                  <a:lnTo>
                    <a:pt x="889" y="426898"/>
                  </a:lnTo>
                  <a:lnTo>
                    <a:pt x="0" y="476250"/>
                  </a:lnTo>
                  <a:lnTo>
                    <a:pt x="3784" y="524301"/>
                  </a:lnTo>
                  <a:lnTo>
                    <a:pt x="12156" y="571628"/>
                  </a:lnTo>
                  <a:lnTo>
                    <a:pt x="24927" y="617863"/>
                  </a:lnTo>
                  <a:lnTo>
                    <a:pt x="41909" y="662638"/>
                  </a:lnTo>
                  <a:lnTo>
                    <a:pt x="62987" y="705700"/>
                  </a:lnTo>
                  <a:lnTo>
                    <a:pt x="87760" y="746337"/>
                  </a:lnTo>
                  <a:lnTo>
                    <a:pt x="116326" y="784606"/>
                  </a:lnTo>
                  <a:lnTo>
                    <a:pt x="148208" y="819785"/>
                  </a:lnTo>
                  <a:lnTo>
                    <a:pt x="180419" y="842692"/>
                  </a:lnTo>
                  <a:lnTo>
                    <a:pt x="218439" y="851027"/>
                  </a:lnTo>
                  <a:lnTo>
                    <a:pt x="238229" y="848868"/>
                  </a:lnTo>
                  <a:lnTo>
                    <a:pt x="273339" y="832864"/>
                  </a:lnTo>
                  <a:lnTo>
                    <a:pt x="300367" y="802227"/>
                  </a:lnTo>
                  <a:lnTo>
                    <a:pt x="218455" y="802227"/>
                  </a:lnTo>
                  <a:lnTo>
                    <a:pt x="198209" y="797821"/>
                  </a:lnTo>
                  <a:lnTo>
                    <a:pt x="146513" y="748859"/>
                  </a:lnTo>
                  <a:lnTo>
                    <a:pt x="118005" y="709019"/>
                  </a:lnTo>
                  <a:lnTo>
                    <a:pt x="94065" y="665770"/>
                  </a:lnTo>
                  <a:lnTo>
                    <a:pt x="74831" y="619793"/>
                  </a:lnTo>
                  <a:lnTo>
                    <a:pt x="60439" y="571769"/>
                  </a:lnTo>
                  <a:lnTo>
                    <a:pt x="51028" y="522382"/>
                  </a:lnTo>
                  <a:lnTo>
                    <a:pt x="46735" y="472313"/>
                  </a:lnTo>
                  <a:lnTo>
                    <a:pt x="47930" y="422461"/>
                  </a:lnTo>
                  <a:lnTo>
                    <a:pt x="54643" y="373636"/>
                  </a:lnTo>
                  <a:lnTo>
                    <a:pt x="66670" y="326382"/>
                  </a:lnTo>
                  <a:lnTo>
                    <a:pt x="83806" y="281242"/>
                  </a:lnTo>
                  <a:lnTo>
                    <a:pt x="105848" y="238762"/>
                  </a:lnTo>
                  <a:lnTo>
                    <a:pt x="132590" y="199485"/>
                  </a:lnTo>
                  <a:lnTo>
                    <a:pt x="163829" y="163957"/>
                  </a:lnTo>
                  <a:lnTo>
                    <a:pt x="204757" y="128163"/>
                  </a:lnTo>
                  <a:lnTo>
                    <a:pt x="249145" y="98885"/>
                  </a:lnTo>
                  <a:lnTo>
                    <a:pt x="296560" y="76120"/>
                  </a:lnTo>
                  <a:lnTo>
                    <a:pt x="346568" y="59864"/>
                  </a:lnTo>
                  <a:lnTo>
                    <a:pt x="398735" y="50112"/>
                  </a:lnTo>
                  <a:lnTo>
                    <a:pt x="452627" y="46863"/>
                  </a:lnTo>
                  <a:lnTo>
                    <a:pt x="662423" y="46863"/>
                  </a:lnTo>
                  <a:lnTo>
                    <a:pt x="641397" y="37099"/>
                  </a:lnTo>
                  <a:lnTo>
                    <a:pt x="595648" y="21009"/>
                  </a:lnTo>
                  <a:lnTo>
                    <a:pt x="548661" y="9399"/>
                  </a:lnTo>
                  <a:lnTo>
                    <a:pt x="500851" y="2365"/>
                  </a:lnTo>
                  <a:lnTo>
                    <a:pt x="452627" y="0"/>
                  </a:lnTo>
                  <a:close/>
                </a:path>
                <a:path w="952500" h="890270">
                  <a:moveTo>
                    <a:pt x="662423" y="46863"/>
                  </a:moveTo>
                  <a:lnTo>
                    <a:pt x="452627" y="46863"/>
                  </a:lnTo>
                  <a:lnTo>
                    <a:pt x="502719" y="49709"/>
                  </a:lnTo>
                  <a:lnTo>
                    <a:pt x="552262" y="58156"/>
                  </a:lnTo>
                  <a:lnTo>
                    <a:pt x="600708" y="72065"/>
                  </a:lnTo>
                  <a:lnTo>
                    <a:pt x="647507" y="91300"/>
                  </a:lnTo>
                  <a:lnTo>
                    <a:pt x="692111" y="115722"/>
                  </a:lnTo>
                  <a:lnTo>
                    <a:pt x="733972" y="145194"/>
                  </a:lnTo>
                  <a:lnTo>
                    <a:pt x="772540" y="179578"/>
                  </a:lnTo>
                  <a:lnTo>
                    <a:pt x="804695" y="215209"/>
                  </a:lnTo>
                  <a:lnTo>
                    <a:pt x="832466" y="253168"/>
                  </a:lnTo>
                  <a:lnTo>
                    <a:pt x="855839" y="293073"/>
                  </a:lnTo>
                  <a:lnTo>
                    <a:pt x="874802" y="334541"/>
                  </a:lnTo>
                  <a:lnTo>
                    <a:pt x="889338" y="377190"/>
                  </a:lnTo>
                  <a:lnTo>
                    <a:pt x="899435" y="420638"/>
                  </a:lnTo>
                  <a:lnTo>
                    <a:pt x="905077" y="464503"/>
                  </a:lnTo>
                  <a:lnTo>
                    <a:pt x="906252" y="508404"/>
                  </a:lnTo>
                  <a:lnTo>
                    <a:pt x="902943" y="551958"/>
                  </a:lnTo>
                  <a:lnTo>
                    <a:pt x="895138" y="594783"/>
                  </a:lnTo>
                  <a:lnTo>
                    <a:pt x="882822" y="636497"/>
                  </a:lnTo>
                  <a:lnTo>
                    <a:pt x="865980" y="676718"/>
                  </a:lnTo>
                  <a:lnTo>
                    <a:pt x="844599" y="715065"/>
                  </a:lnTo>
                  <a:lnTo>
                    <a:pt x="818664" y="751155"/>
                  </a:lnTo>
                  <a:lnTo>
                    <a:pt x="788161" y="784606"/>
                  </a:lnTo>
                  <a:lnTo>
                    <a:pt x="757445" y="810202"/>
                  </a:lnTo>
                  <a:lnTo>
                    <a:pt x="723788" y="828500"/>
                  </a:lnTo>
                  <a:lnTo>
                    <a:pt x="687202" y="839487"/>
                  </a:lnTo>
                  <a:lnTo>
                    <a:pt x="647700" y="843153"/>
                  </a:lnTo>
                  <a:lnTo>
                    <a:pt x="790801" y="843153"/>
                  </a:lnTo>
                  <a:lnTo>
                    <a:pt x="851551" y="784059"/>
                  </a:lnTo>
                  <a:lnTo>
                    <a:pt x="879229" y="745920"/>
                  </a:lnTo>
                  <a:lnTo>
                    <a:pt x="902451" y="705700"/>
                  </a:lnTo>
                  <a:lnTo>
                    <a:pt x="921226" y="663731"/>
                  </a:lnTo>
                  <a:lnTo>
                    <a:pt x="935566" y="620345"/>
                  </a:lnTo>
                  <a:lnTo>
                    <a:pt x="945482" y="575872"/>
                  </a:lnTo>
                  <a:lnTo>
                    <a:pt x="950985" y="530646"/>
                  </a:lnTo>
                  <a:lnTo>
                    <a:pt x="952087" y="484997"/>
                  </a:lnTo>
                  <a:lnTo>
                    <a:pt x="948798" y="439257"/>
                  </a:lnTo>
                  <a:lnTo>
                    <a:pt x="941130" y="393758"/>
                  </a:lnTo>
                  <a:lnTo>
                    <a:pt x="929094" y="348831"/>
                  </a:lnTo>
                  <a:lnTo>
                    <a:pt x="912701" y="304809"/>
                  </a:lnTo>
                  <a:lnTo>
                    <a:pt x="891962" y="262023"/>
                  </a:lnTo>
                  <a:lnTo>
                    <a:pt x="866889" y="220805"/>
                  </a:lnTo>
                  <a:lnTo>
                    <a:pt x="837492" y="181486"/>
                  </a:lnTo>
                  <a:lnTo>
                    <a:pt x="803782" y="144399"/>
                  </a:lnTo>
                  <a:lnTo>
                    <a:pt x="767103" y="111321"/>
                  </a:lnTo>
                  <a:lnTo>
                    <a:pt x="727537" y="82349"/>
                  </a:lnTo>
                  <a:lnTo>
                    <a:pt x="685498" y="57577"/>
                  </a:lnTo>
                  <a:lnTo>
                    <a:pt x="662423" y="46863"/>
                  </a:lnTo>
                  <a:close/>
                </a:path>
                <a:path w="952500" h="890270">
                  <a:moveTo>
                    <a:pt x="276986" y="581660"/>
                  </a:moveTo>
                  <a:lnTo>
                    <a:pt x="241934" y="597281"/>
                  </a:lnTo>
                  <a:lnTo>
                    <a:pt x="224789" y="646525"/>
                  </a:lnTo>
                  <a:lnTo>
                    <a:pt x="233648" y="677933"/>
                  </a:lnTo>
                  <a:lnTo>
                    <a:pt x="257597" y="710503"/>
                  </a:lnTo>
                  <a:lnTo>
                    <a:pt x="268485" y="727527"/>
                  </a:lnTo>
                  <a:lnTo>
                    <a:pt x="272129" y="747522"/>
                  </a:lnTo>
                  <a:lnTo>
                    <a:pt x="268485" y="767516"/>
                  </a:lnTo>
                  <a:lnTo>
                    <a:pt x="257555" y="784606"/>
                  </a:lnTo>
                  <a:lnTo>
                    <a:pt x="238726" y="797821"/>
                  </a:lnTo>
                  <a:lnTo>
                    <a:pt x="218455" y="802227"/>
                  </a:lnTo>
                  <a:lnTo>
                    <a:pt x="300367" y="802227"/>
                  </a:lnTo>
                  <a:lnTo>
                    <a:pt x="310673" y="786755"/>
                  </a:lnTo>
                  <a:lnTo>
                    <a:pt x="318007" y="748998"/>
                  </a:lnTo>
                  <a:lnTo>
                    <a:pt x="310673" y="710503"/>
                  </a:lnTo>
                  <a:lnTo>
                    <a:pt x="288671" y="675259"/>
                  </a:lnTo>
                  <a:lnTo>
                    <a:pt x="277496" y="660907"/>
                  </a:lnTo>
                  <a:lnTo>
                    <a:pt x="272141" y="647954"/>
                  </a:lnTo>
                  <a:lnTo>
                    <a:pt x="271150" y="637968"/>
                  </a:lnTo>
                  <a:lnTo>
                    <a:pt x="273050" y="632333"/>
                  </a:lnTo>
                  <a:lnTo>
                    <a:pt x="276986" y="628523"/>
                  </a:lnTo>
                  <a:lnTo>
                    <a:pt x="351154" y="628523"/>
                  </a:lnTo>
                  <a:lnTo>
                    <a:pt x="335533" y="612902"/>
                  </a:lnTo>
                  <a:lnTo>
                    <a:pt x="319277" y="599769"/>
                  </a:lnTo>
                  <a:lnTo>
                    <a:pt x="304831" y="589946"/>
                  </a:lnTo>
                  <a:lnTo>
                    <a:pt x="291099" y="583791"/>
                  </a:lnTo>
                  <a:lnTo>
                    <a:pt x="276986" y="581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307323" y="3348227"/>
              <a:ext cx="172211" cy="1722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432323" y="3560063"/>
              <a:ext cx="137096" cy="1402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292083" y="3723132"/>
              <a:ext cx="202692" cy="204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61959" y="3305555"/>
              <a:ext cx="170688" cy="170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92568" y="1862327"/>
              <a:ext cx="547370" cy="2505710"/>
            </a:xfrm>
            <a:custGeom>
              <a:avLst/>
              <a:gdLst/>
              <a:ahLst/>
              <a:cxnLst/>
              <a:rect l="l" t="t" r="r" b="b"/>
              <a:pathLst>
                <a:path w="547370" h="2505710">
                  <a:moveTo>
                    <a:pt x="470916" y="2269998"/>
                  </a:moveTo>
                  <a:lnTo>
                    <a:pt x="466128" y="2222550"/>
                  </a:lnTo>
                  <a:lnTo>
                    <a:pt x="452412" y="2178354"/>
                  </a:lnTo>
                  <a:lnTo>
                    <a:pt x="430695" y="2138349"/>
                  </a:lnTo>
                  <a:lnTo>
                    <a:pt x="411988" y="2115680"/>
                  </a:lnTo>
                  <a:lnTo>
                    <a:pt x="411988" y="2269998"/>
                  </a:lnTo>
                  <a:lnTo>
                    <a:pt x="405676" y="2316950"/>
                  </a:lnTo>
                  <a:lnTo>
                    <a:pt x="387883" y="2359126"/>
                  </a:lnTo>
                  <a:lnTo>
                    <a:pt x="360286" y="2394839"/>
                  </a:lnTo>
                  <a:lnTo>
                    <a:pt x="324573" y="2422436"/>
                  </a:lnTo>
                  <a:lnTo>
                    <a:pt x="282397" y="2440228"/>
                  </a:lnTo>
                  <a:lnTo>
                    <a:pt x="235458" y="2446528"/>
                  </a:lnTo>
                  <a:lnTo>
                    <a:pt x="188493" y="2440228"/>
                  </a:lnTo>
                  <a:lnTo>
                    <a:pt x="146304" y="2422436"/>
                  </a:lnTo>
                  <a:lnTo>
                    <a:pt x="110553" y="2394839"/>
                  </a:lnTo>
                  <a:lnTo>
                    <a:pt x="82918" y="2359126"/>
                  </a:lnTo>
                  <a:lnTo>
                    <a:pt x="65112" y="2316950"/>
                  </a:lnTo>
                  <a:lnTo>
                    <a:pt x="58801" y="2269998"/>
                  </a:lnTo>
                  <a:lnTo>
                    <a:pt x="65112" y="2223046"/>
                  </a:lnTo>
                  <a:lnTo>
                    <a:pt x="82918" y="2180856"/>
                  </a:lnTo>
                  <a:lnTo>
                    <a:pt x="110553" y="2145093"/>
                  </a:lnTo>
                  <a:lnTo>
                    <a:pt x="146304" y="2117471"/>
                  </a:lnTo>
                  <a:lnTo>
                    <a:pt x="188493" y="2099665"/>
                  </a:lnTo>
                  <a:lnTo>
                    <a:pt x="235458" y="2093341"/>
                  </a:lnTo>
                  <a:lnTo>
                    <a:pt x="282397" y="2099665"/>
                  </a:lnTo>
                  <a:lnTo>
                    <a:pt x="324573" y="2117471"/>
                  </a:lnTo>
                  <a:lnTo>
                    <a:pt x="360286" y="2145093"/>
                  </a:lnTo>
                  <a:lnTo>
                    <a:pt x="387883" y="2180856"/>
                  </a:lnTo>
                  <a:lnTo>
                    <a:pt x="405676" y="2223046"/>
                  </a:lnTo>
                  <a:lnTo>
                    <a:pt x="411988" y="2269998"/>
                  </a:lnTo>
                  <a:lnTo>
                    <a:pt x="411988" y="2115680"/>
                  </a:lnTo>
                  <a:lnTo>
                    <a:pt x="367106" y="2074760"/>
                  </a:lnTo>
                  <a:lnTo>
                    <a:pt x="327101" y="2053043"/>
                  </a:lnTo>
                  <a:lnTo>
                    <a:pt x="282905" y="2039327"/>
                  </a:lnTo>
                  <a:lnTo>
                    <a:pt x="235458" y="2034540"/>
                  </a:lnTo>
                  <a:lnTo>
                    <a:pt x="187998" y="2039327"/>
                  </a:lnTo>
                  <a:lnTo>
                    <a:pt x="143802" y="2053043"/>
                  </a:lnTo>
                  <a:lnTo>
                    <a:pt x="103797" y="2074760"/>
                  </a:lnTo>
                  <a:lnTo>
                    <a:pt x="68961" y="2103501"/>
                  </a:lnTo>
                  <a:lnTo>
                    <a:pt x="40208" y="2138349"/>
                  </a:lnTo>
                  <a:lnTo>
                    <a:pt x="18491" y="2178354"/>
                  </a:lnTo>
                  <a:lnTo>
                    <a:pt x="4775" y="2222550"/>
                  </a:lnTo>
                  <a:lnTo>
                    <a:pt x="0" y="2269998"/>
                  </a:lnTo>
                  <a:lnTo>
                    <a:pt x="4775" y="2317458"/>
                  </a:lnTo>
                  <a:lnTo>
                    <a:pt x="18491" y="2361654"/>
                  </a:lnTo>
                  <a:lnTo>
                    <a:pt x="40208" y="2401659"/>
                  </a:lnTo>
                  <a:lnTo>
                    <a:pt x="68961" y="2436495"/>
                  </a:lnTo>
                  <a:lnTo>
                    <a:pt x="103797" y="2465247"/>
                  </a:lnTo>
                  <a:lnTo>
                    <a:pt x="143802" y="2486964"/>
                  </a:lnTo>
                  <a:lnTo>
                    <a:pt x="187998" y="2500680"/>
                  </a:lnTo>
                  <a:lnTo>
                    <a:pt x="235458" y="2505456"/>
                  </a:lnTo>
                  <a:lnTo>
                    <a:pt x="282905" y="2500680"/>
                  </a:lnTo>
                  <a:lnTo>
                    <a:pt x="327101" y="2486964"/>
                  </a:lnTo>
                  <a:lnTo>
                    <a:pt x="367106" y="2465247"/>
                  </a:lnTo>
                  <a:lnTo>
                    <a:pt x="401942" y="2436495"/>
                  </a:lnTo>
                  <a:lnTo>
                    <a:pt x="430695" y="2401659"/>
                  </a:lnTo>
                  <a:lnTo>
                    <a:pt x="452412" y="2361654"/>
                  </a:lnTo>
                  <a:lnTo>
                    <a:pt x="466128" y="2317458"/>
                  </a:lnTo>
                  <a:lnTo>
                    <a:pt x="470916" y="2269998"/>
                  </a:lnTo>
                  <a:close/>
                </a:path>
                <a:path w="547370" h="2505710">
                  <a:moveTo>
                    <a:pt x="547116" y="138557"/>
                  </a:moveTo>
                  <a:lnTo>
                    <a:pt x="545084" y="128536"/>
                  </a:lnTo>
                  <a:lnTo>
                    <a:pt x="539546" y="120332"/>
                  </a:lnTo>
                  <a:lnTo>
                    <a:pt x="531355" y="114808"/>
                  </a:lnTo>
                  <a:lnTo>
                    <a:pt x="521335" y="112776"/>
                  </a:lnTo>
                  <a:lnTo>
                    <a:pt x="434340" y="112776"/>
                  </a:lnTo>
                  <a:lnTo>
                    <a:pt x="434340" y="25781"/>
                  </a:lnTo>
                  <a:lnTo>
                    <a:pt x="432308" y="15760"/>
                  </a:lnTo>
                  <a:lnTo>
                    <a:pt x="426770" y="7556"/>
                  </a:lnTo>
                  <a:lnTo>
                    <a:pt x="418579" y="2032"/>
                  </a:lnTo>
                  <a:lnTo>
                    <a:pt x="408559" y="0"/>
                  </a:lnTo>
                  <a:lnTo>
                    <a:pt x="393065" y="0"/>
                  </a:lnTo>
                  <a:lnTo>
                    <a:pt x="383032" y="2032"/>
                  </a:lnTo>
                  <a:lnTo>
                    <a:pt x="374827" y="7556"/>
                  </a:lnTo>
                  <a:lnTo>
                    <a:pt x="369303" y="15760"/>
                  </a:lnTo>
                  <a:lnTo>
                    <a:pt x="367284" y="25781"/>
                  </a:lnTo>
                  <a:lnTo>
                    <a:pt x="367284" y="112776"/>
                  </a:lnTo>
                  <a:lnTo>
                    <a:pt x="280289" y="112776"/>
                  </a:lnTo>
                  <a:lnTo>
                    <a:pt x="270256" y="114808"/>
                  </a:lnTo>
                  <a:lnTo>
                    <a:pt x="262051" y="120332"/>
                  </a:lnTo>
                  <a:lnTo>
                    <a:pt x="256527" y="128536"/>
                  </a:lnTo>
                  <a:lnTo>
                    <a:pt x="254508" y="138557"/>
                  </a:lnTo>
                  <a:lnTo>
                    <a:pt x="254508" y="154051"/>
                  </a:lnTo>
                  <a:lnTo>
                    <a:pt x="256527" y="164084"/>
                  </a:lnTo>
                  <a:lnTo>
                    <a:pt x="262064" y="172275"/>
                  </a:lnTo>
                  <a:lnTo>
                    <a:pt x="270256" y="177812"/>
                  </a:lnTo>
                  <a:lnTo>
                    <a:pt x="280289" y="179832"/>
                  </a:lnTo>
                  <a:lnTo>
                    <a:pt x="367284" y="179832"/>
                  </a:lnTo>
                  <a:lnTo>
                    <a:pt x="367284" y="266827"/>
                  </a:lnTo>
                  <a:lnTo>
                    <a:pt x="369303" y="276860"/>
                  </a:lnTo>
                  <a:lnTo>
                    <a:pt x="374840" y="285051"/>
                  </a:lnTo>
                  <a:lnTo>
                    <a:pt x="383032" y="290588"/>
                  </a:lnTo>
                  <a:lnTo>
                    <a:pt x="393065" y="292608"/>
                  </a:lnTo>
                  <a:lnTo>
                    <a:pt x="408559" y="292608"/>
                  </a:lnTo>
                  <a:lnTo>
                    <a:pt x="418579" y="290588"/>
                  </a:lnTo>
                  <a:lnTo>
                    <a:pt x="426783" y="285051"/>
                  </a:lnTo>
                  <a:lnTo>
                    <a:pt x="432308" y="276860"/>
                  </a:lnTo>
                  <a:lnTo>
                    <a:pt x="434340" y="266827"/>
                  </a:lnTo>
                  <a:lnTo>
                    <a:pt x="434340" y="179832"/>
                  </a:lnTo>
                  <a:lnTo>
                    <a:pt x="521335" y="179832"/>
                  </a:lnTo>
                  <a:lnTo>
                    <a:pt x="531355" y="177812"/>
                  </a:lnTo>
                  <a:lnTo>
                    <a:pt x="539559" y="172275"/>
                  </a:lnTo>
                  <a:lnTo>
                    <a:pt x="545084" y="164084"/>
                  </a:lnTo>
                  <a:lnTo>
                    <a:pt x="547116" y="154051"/>
                  </a:lnTo>
                  <a:lnTo>
                    <a:pt x="547116" y="138557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84491" y="2625851"/>
              <a:ext cx="178307" cy="1783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7624" y="6338722"/>
            <a:ext cx="589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Material autorizado sólo a personas inscritas a los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154" y="2637231"/>
            <a:ext cx="473519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Módulo 2: Conceptos</a:t>
            </a:r>
            <a:r>
              <a:rPr dirty="0" sz="3200" spc="-185" b="1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de 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Tecnología </a:t>
            </a: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de</a:t>
            </a:r>
            <a:r>
              <a:rPr dirty="0" sz="3200" spc="-65" b="1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Servicios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89335" y="6106667"/>
            <a:ext cx="1176527" cy="52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3255" y="5169408"/>
            <a:ext cx="859536" cy="7345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62024" y="5398719"/>
            <a:ext cx="1378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Jorge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Heredia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64307" y="5413247"/>
            <a:ext cx="292607" cy="2484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319" y="1754123"/>
            <a:ext cx="6442075" cy="4808855"/>
            <a:chOff x="205319" y="1754123"/>
            <a:chExt cx="6442075" cy="4808855"/>
          </a:xfrm>
        </p:grpSpPr>
        <p:sp>
          <p:nvSpPr>
            <p:cNvPr id="3" name="object 3"/>
            <p:cNvSpPr/>
            <p:nvPr/>
          </p:nvSpPr>
          <p:spPr>
            <a:xfrm>
              <a:off x="205319" y="1754123"/>
              <a:ext cx="6441685" cy="4808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5947" y="5963411"/>
              <a:ext cx="3235452" cy="548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836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Mensajería e Interacción de</a:t>
            </a:r>
            <a:r>
              <a:rPr dirty="0" spc="35"/>
              <a:t> </a:t>
            </a:r>
            <a:r>
              <a:rPr dirty="0" spc="-10"/>
              <a:t>Servicios</a:t>
            </a:r>
          </a:p>
        </p:txBody>
      </p:sp>
      <p:sp>
        <p:nvSpPr>
          <p:cNvPr id="7" name="object 7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5662" y="856615"/>
            <a:ext cx="55486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Roles de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Intermediarios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24218" y="1662810"/>
            <a:ext cx="1599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99185E"/>
                </a:solidFill>
                <a:latin typeface="Arial"/>
                <a:cs typeface="Arial"/>
              </a:rPr>
              <a:t>Intermediarios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8200" y="200329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00142" y="3699509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00142" y="483120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54288" y="1662810"/>
            <a:ext cx="191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Existen </a:t>
            </a:r>
            <a:r>
              <a:rPr dirty="0" sz="1800" b="1">
                <a:latin typeface="Arial"/>
                <a:cs typeface="Arial"/>
              </a:rPr>
              <a:t>dos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tipos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24680" y="2131930"/>
            <a:ext cx="7155180" cy="2372995"/>
            <a:chOff x="3924680" y="2131930"/>
            <a:chExt cx="7155180" cy="2372995"/>
          </a:xfrm>
        </p:grpSpPr>
        <p:sp>
          <p:nvSpPr>
            <p:cNvPr id="20" name="object 20"/>
            <p:cNvSpPr/>
            <p:nvPr/>
          </p:nvSpPr>
          <p:spPr>
            <a:xfrm>
              <a:off x="3924681" y="3209670"/>
              <a:ext cx="2346325" cy="1295400"/>
            </a:xfrm>
            <a:custGeom>
              <a:avLst/>
              <a:gdLst/>
              <a:ahLst/>
              <a:cxnLst/>
              <a:rect l="l" t="t" r="r" b="b"/>
              <a:pathLst>
                <a:path w="2346325" h="1295400">
                  <a:moveTo>
                    <a:pt x="129032" y="1183005"/>
                  </a:moveTo>
                  <a:lnTo>
                    <a:pt x="119888" y="1165987"/>
                  </a:lnTo>
                  <a:lnTo>
                    <a:pt x="52197" y="1202436"/>
                  </a:lnTo>
                  <a:lnTo>
                    <a:pt x="28194" y="1157859"/>
                  </a:lnTo>
                  <a:lnTo>
                    <a:pt x="106299" y="1115695"/>
                  </a:lnTo>
                  <a:lnTo>
                    <a:pt x="97155" y="1098677"/>
                  </a:lnTo>
                  <a:lnTo>
                    <a:pt x="0" y="1151128"/>
                  </a:lnTo>
                  <a:lnTo>
                    <a:pt x="77597" y="1295146"/>
                  </a:lnTo>
                  <a:lnTo>
                    <a:pt x="96647" y="1284859"/>
                  </a:lnTo>
                  <a:lnTo>
                    <a:pt x="61341" y="1219454"/>
                  </a:lnTo>
                  <a:lnTo>
                    <a:pt x="92938" y="1202436"/>
                  </a:lnTo>
                  <a:lnTo>
                    <a:pt x="129032" y="1183005"/>
                  </a:lnTo>
                  <a:close/>
                </a:path>
                <a:path w="2346325" h="1295400">
                  <a:moveTo>
                    <a:pt x="272161" y="1168285"/>
                  </a:moveTo>
                  <a:lnTo>
                    <a:pt x="272110" y="1159713"/>
                  </a:lnTo>
                  <a:lnTo>
                    <a:pt x="270637" y="1150747"/>
                  </a:lnTo>
                  <a:lnTo>
                    <a:pt x="251079" y="1158367"/>
                  </a:lnTo>
                  <a:lnTo>
                    <a:pt x="252476" y="1167257"/>
                  </a:lnTo>
                  <a:lnTo>
                    <a:pt x="251714" y="1174623"/>
                  </a:lnTo>
                  <a:lnTo>
                    <a:pt x="221945" y="1198753"/>
                  </a:lnTo>
                  <a:lnTo>
                    <a:pt x="215214" y="1198714"/>
                  </a:lnTo>
                  <a:lnTo>
                    <a:pt x="184531" y="1176147"/>
                  </a:lnTo>
                  <a:lnTo>
                    <a:pt x="212598" y="1161034"/>
                  </a:lnTo>
                  <a:lnTo>
                    <a:pt x="262382" y="1134237"/>
                  </a:lnTo>
                  <a:lnTo>
                    <a:pt x="261239" y="1132078"/>
                  </a:lnTo>
                  <a:lnTo>
                    <a:pt x="235966" y="1101877"/>
                  </a:lnTo>
                  <a:lnTo>
                    <a:pt x="235966" y="1129665"/>
                  </a:lnTo>
                  <a:lnTo>
                    <a:pt x="177673" y="1161034"/>
                  </a:lnTo>
                  <a:lnTo>
                    <a:pt x="175069" y="1154061"/>
                  </a:lnTo>
                  <a:lnTo>
                    <a:pt x="173774" y="1147254"/>
                  </a:lnTo>
                  <a:lnTo>
                    <a:pt x="173786" y="1140650"/>
                  </a:lnTo>
                  <a:lnTo>
                    <a:pt x="204749" y="1111059"/>
                  </a:lnTo>
                  <a:lnTo>
                    <a:pt x="211632" y="1111491"/>
                  </a:lnTo>
                  <a:lnTo>
                    <a:pt x="218567" y="1113536"/>
                  </a:lnTo>
                  <a:lnTo>
                    <a:pt x="224663" y="1115949"/>
                  </a:lnTo>
                  <a:lnTo>
                    <a:pt x="230378" y="1121283"/>
                  </a:lnTo>
                  <a:lnTo>
                    <a:pt x="235966" y="1129665"/>
                  </a:lnTo>
                  <a:lnTo>
                    <a:pt x="235966" y="1101877"/>
                  </a:lnTo>
                  <a:lnTo>
                    <a:pt x="235064" y="1101166"/>
                  </a:lnTo>
                  <a:lnTo>
                    <a:pt x="225044" y="1096391"/>
                  </a:lnTo>
                  <a:lnTo>
                    <a:pt x="214553" y="1094016"/>
                  </a:lnTo>
                  <a:lnTo>
                    <a:pt x="204076" y="1093914"/>
                  </a:lnTo>
                  <a:lnTo>
                    <a:pt x="193611" y="1096111"/>
                  </a:lnTo>
                  <a:lnTo>
                    <a:pt x="159677" y="1123810"/>
                  </a:lnTo>
                  <a:lnTo>
                    <a:pt x="154203" y="1145336"/>
                  </a:lnTo>
                  <a:lnTo>
                    <a:pt x="155067" y="1157084"/>
                  </a:lnTo>
                  <a:lnTo>
                    <a:pt x="171513" y="1193850"/>
                  </a:lnTo>
                  <a:lnTo>
                    <a:pt x="209600" y="1216875"/>
                  </a:lnTo>
                  <a:lnTo>
                    <a:pt x="220433" y="1216710"/>
                  </a:lnTo>
                  <a:lnTo>
                    <a:pt x="231508" y="1214158"/>
                  </a:lnTo>
                  <a:lnTo>
                    <a:pt x="242824" y="1209167"/>
                  </a:lnTo>
                  <a:lnTo>
                    <a:pt x="251244" y="1203960"/>
                  </a:lnTo>
                  <a:lnTo>
                    <a:pt x="257416" y="1198753"/>
                  </a:lnTo>
                  <a:lnTo>
                    <a:pt x="258254" y="1198054"/>
                  </a:lnTo>
                  <a:lnTo>
                    <a:pt x="263817" y="1191488"/>
                  </a:lnTo>
                  <a:lnTo>
                    <a:pt x="267970" y="1184275"/>
                  </a:lnTo>
                  <a:lnTo>
                    <a:pt x="270776" y="1176464"/>
                  </a:lnTo>
                  <a:lnTo>
                    <a:pt x="272161" y="1168285"/>
                  </a:lnTo>
                  <a:close/>
                </a:path>
                <a:path w="2346325" h="1295400">
                  <a:moveTo>
                    <a:pt x="304546" y="1013333"/>
                  </a:moveTo>
                  <a:lnTo>
                    <a:pt x="293624" y="993013"/>
                  </a:lnTo>
                  <a:lnTo>
                    <a:pt x="275971" y="1002538"/>
                  </a:lnTo>
                  <a:lnTo>
                    <a:pt x="286893" y="1022858"/>
                  </a:lnTo>
                  <a:lnTo>
                    <a:pt x="304546" y="1013333"/>
                  </a:lnTo>
                  <a:close/>
                </a:path>
                <a:path w="2346325" h="1295400">
                  <a:moveTo>
                    <a:pt x="326390" y="1161161"/>
                  </a:moveTo>
                  <a:lnTo>
                    <a:pt x="248920" y="1017016"/>
                  </a:lnTo>
                  <a:lnTo>
                    <a:pt x="231140" y="1026541"/>
                  </a:lnTo>
                  <a:lnTo>
                    <a:pt x="308737" y="1170686"/>
                  </a:lnTo>
                  <a:lnTo>
                    <a:pt x="326390" y="1161161"/>
                  </a:lnTo>
                  <a:close/>
                </a:path>
                <a:path w="2346325" h="1295400">
                  <a:moveTo>
                    <a:pt x="371221" y="1137031"/>
                  </a:moveTo>
                  <a:lnTo>
                    <a:pt x="314960" y="1032637"/>
                  </a:lnTo>
                  <a:lnTo>
                    <a:pt x="297307" y="1042162"/>
                  </a:lnTo>
                  <a:lnTo>
                    <a:pt x="353568" y="1146556"/>
                  </a:lnTo>
                  <a:lnTo>
                    <a:pt x="371221" y="1137031"/>
                  </a:lnTo>
                  <a:close/>
                </a:path>
                <a:path w="2346325" h="1295400">
                  <a:moveTo>
                    <a:pt x="469684" y="1060691"/>
                  </a:moveTo>
                  <a:lnTo>
                    <a:pt x="459740" y="1020953"/>
                  </a:lnTo>
                  <a:lnTo>
                    <a:pt x="450519" y="1007084"/>
                  </a:lnTo>
                  <a:lnTo>
                    <a:pt x="450519" y="1058405"/>
                  </a:lnTo>
                  <a:lnTo>
                    <a:pt x="449961" y="1066038"/>
                  </a:lnTo>
                  <a:lnTo>
                    <a:pt x="423011" y="1090282"/>
                  </a:lnTo>
                  <a:lnTo>
                    <a:pt x="416648" y="1089825"/>
                  </a:lnTo>
                  <a:lnTo>
                    <a:pt x="385953" y="1062482"/>
                  </a:lnTo>
                  <a:lnTo>
                    <a:pt x="377431" y="1035113"/>
                  </a:lnTo>
                  <a:lnTo>
                    <a:pt x="378079" y="1027176"/>
                  </a:lnTo>
                  <a:lnTo>
                    <a:pt x="404342" y="1002626"/>
                  </a:lnTo>
                  <a:lnTo>
                    <a:pt x="410692" y="1003185"/>
                  </a:lnTo>
                  <a:lnTo>
                    <a:pt x="441706" y="1030605"/>
                  </a:lnTo>
                  <a:lnTo>
                    <a:pt x="450519" y="1058405"/>
                  </a:lnTo>
                  <a:lnTo>
                    <a:pt x="450519" y="1007084"/>
                  </a:lnTo>
                  <a:lnTo>
                    <a:pt x="446532" y="1002626"/>
                  </a:lnTo>
                  <a:lnTo>
                    <a:pt x="445541" y="1001509"/>
                  </a:lnTo>
                  <a:lnTo>
                    <a:pt x="439801" y="996315"/>
                  </a:lnTo>
                  <a:lnTo>
                    <a:pt x="406958" y="985075"/>
                  </a:lnTo>
                  <a:lnTo>
                    <a:pt x="400088" y="986002"/>
                  </a:lnTo>
                  <a:lnTo>
                    <a:pt x="368046" y="1009650"/>
                  </a:lnTo>
                  <a:lnTo>
                    <a:pt x="364871" y="1023239"/>
                  </a:lnTo>
                  <a:lnTo>
                    <a:pt x="357632" y="1009650"/>
                  </a:lnTo>
                  <a:lnTo>
                    <a:pt x="341503" y="1018413"/>
                  </a:lnTo>
                  <a:lnTo>
                    <a:pt x="419227" y="1162812"/>
                  </a:lnTo>
                  <a:lnTo>
                    <a:pt x="436880" y="1153287"/>
                  </a:lnTo>
                  <a:lnTo>
                    <a:pt x="409575" y="1102487"/>
                  </a:lnTo>
                  <a:lnTo>
                    <a:pt x="414655" y="1104646"/>
                  </a:lnTo>
                  <a:lnTo>
                    <a:pt x="420243" y="1105662"/>
                  </a:lnTo>
                  <a:lnTo>
                    <a:pt x="432181" y="1105662"/>
                  </a:lnTo>
                  <a:lnTo>
                    <a:pt x="438150" y="1104011"/>
                  </a:lnTo>
                  <a:lnTo>
                    <a:pt x="441007" y="1102487"/>
                  </a:lnTo>
                  <a:lnTo>
                    <a:pt x="444119" y="1100836"/>
                  </a:lnTo>
                  <a:lnTo>
                    <a:pt x="449821" y="1097203"/>
                  </a:lnTo>
                  <a:lnTo>
                    <a:pt x="454952" y="1092758"/>
                  </a:lnTo>
                  <a:lnTo>
                    <a:pt x="457098" y="1090282"/>
                  </a:lnTo>
                  <a:lnTo>
                    <a:pt x="459486" y="1087539"/>
                  </a:lnTo>
                  <a:lnTo>
                    <a:pt x="463423" y="1081532"/>
                  </a:lnTo>
                  <a:lnTo>
                    <a:pt x="466585" y="1075016"/>
                  </a:lnTo>
                  <a:lnTo>
                    <a:pt x="468668" y="1068057"/>
                  </a:lnTo>
                  <a:lnTo>
                    <a:pt x="469684" y="1060691"/>
                  </a:lnTo>
                  <a:close/>
                </a:path>
                <a:path w="2346325" h="1295400">
                  <a:moveTo>
                    <a:pt x="583425" y="1000633"/>
                  </a:moveTo>
                  <a:lnTo>
                    <a:pt x="583374" y="991984"/>
                  </a:lnTo>
                  <a:lnTo>
                    <a:pt x="581914" y="983107"/>
                  </a:lnTo>
                  <a:lnTo>
                    <a:pt x="562483" y="990727"/>
                  </a:lnTo>
                  <a:lnTo>
                    <a:pt x="563676" y="999109"/>
                  </a:lnTo>
                  <a:lnTo>
                    <a:pt x="563664" y="1000633"/>
                  </a:lnTo>
                  <a:lnTo>
                    <a:pt x="533222" y="1031125"/>
                  </a:lnTo>
                  <a:lnTo>
                    <a:pt x="526491" y="1031074"/>
                  </a:lnTo>
                  <a:lnTo>
                    <a:pt x="495808" y="1008507"/>
                  </a:lnTo>
                  <a:lnTo>
                    <a:pt x="523875" y="993394"/>
                  </a:lnTo>
                  <a:lnTo>
                    <a:pt x="573659" y="966597"/>
                  </a:lnTo>
                  <a:lnTo>
                    <a:pt x="572516" y="964438"/>
                  </a:lnTo>
                  <a:lnTo>
                    <a:pt x="571754" y="962787"/>
                  </a:lnTo>
                  <a:lnTo>
                    <a:pt x="571246" y="961771"/>
                  </a:lnTo>
                  <a:lnTo>
                    <a:pt x="563841" y="950010"/>
                  </a:lnTo>
                  <a:lnTo>
                    <a:pt x="558025" y="943432"/>
                  </a:lnTo>
                  <a:lnTo>
                    <a:pt x="555536" y="940612"/>
                  </a:lnTo>
                  <a:lnTo>
                    <a:pt x="547243" y="934250"/>
                  </a:lnTo>
                  <a:lnTo>
                    <a:pt x="547243" y="962025"/>
                  </a:lnTo>
                  <a:lnTo>
                    <a:pt x="488950" y="993394"/>
                  </a:lnTo>
                  <a:lnTo>
                    <a:pt x="486359" y="986459"/>
                  </a:lnTo>
                  <a:lnTo>
                    <a:pt x="485051" y="979614"/>
                  </a:lnTo>
                  <a:lnTo>
                    <a:pt x="485063" y="973010"/>
                  </a:lnTo>
                  <a:lnTo>
                    <a:pt x="516064" y="943432"/>
                  </a:lnTo>
                  <a:lnTo>
                    <a:pt x="522960" y="943851"/>
                  </a:lnTo>
                  <a:lnTo>
                    <a:pt x="529971" y="945896"/>
                  </a:lnTo>
                  <a:lnTo>
                    <a:pt x="535940" y="948309"/>
                  </a:lnTo>
                  <a:lnTo>
                    <a:pt x="541655" y="953643"/>
                  </a:lnTo>
                  <a:lnTo>
                    <a:pt x="547243" y="962025"/>
                  </a:lnTo>
                  <a:lnTo>
                    <a:pt x="547243" y="934250"/>
                  </a:lnTo>
                  <a:lnTo>
                    <a:pt x="546366" y="933577"/>
                  </a:lnTo>
                  <a:lnTo>
                    <a:pt x="536321" y="928878"/>
                  </a:lnTo>
                  <a:lnTo>
                    <a:pt x="525830" y="926426"/>
                  </a:lnTo>
                  <a:lnTo>
                    <a:pt x="515353" y="926299"/>
                  </a:lnTo>
                  <a:lnTo>
                    <a:pt x="504875" y="928471"/>
                  </a:lnTo>
                  <a:lnTo>
                    <a:pt x="470954" y="956170"/>
                  </a:lnTo>
                  <a:lnTo>
                    <a:pt x="465480" y="977696"/>
                  </a:lnTo>
                  <a:lnTo>
                    <a:pt x="466356" y="989444"/>
                  </a:lnTo>
                  <a:lnTo>
                    <a:pt x="482917" y="1026210"/>
                  </a:lnTo>
                  <a:lnTo>
                    <a:pt x="520877" y="1049235"/>
                  </a:lnTo>
                  <a:lnTo>
                    <a:pt x="531723" y="1049070"/>
                  </a:lnTo>
                  <a:lnTo>
                    <a:pt x="568718" y="1031125"/>
                  </a:lnTo>
                  <a:lnTo>
                    <a:pt x="582028" y="1008875"/>
                  </a:lnTo>
                  <a:lnTo>
                    <a:pt x="583425" y="1000633"/>
                  </a:lnTo>
                  <a:close/>
                </a:path>
                <a:path w="2346325" h="1295400">
                  <a:moveTo>
                    <a:pt x="2346071" y="17780"/>
                  </a:moveTo>
                  <a:lnTo>
                    <a:pt x="2336546" y="0"/>
                  </a:lnTo>
                  <a:lnTo>
                    <a:pt x="2282190" y="29337"/>
                  </a:lnTo>
                  <a:lnTo>
                    <a:pt x="2291715" y="47117"/>
                  </a:lnTo>
                  <a:lnTo>
                    <a:pt x="2346071" y="1778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61418" y="2131930"/>
              <a:ext cx="4146898" cy="535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65458" y="2849130"/>
              <a:ext cx="4213849" cy="1710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235442" y="3299205"/>
            <a:ext cx="1205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Categorías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55415" y="3975680"/>
            <a:ext cx="4591940" cy="160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44336" y="4561114"/>
            <a:ext cx="4815828" cy="153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995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083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Mensajería e Interacción de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8409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Roles de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- Ejemplo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7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773679" y="1627632"/>
            <a:ext cx="5414010" cy="5075555"/>
            <a:chOff x="2773679" y="1627632"/>
            <a:chExt cx="5414010" cy="5075555"/>
          </a:xfrm>
        </p:grpSpPr>
        <p:sp>
          <p:nvSpPr>
            <p:cNvPr id="12" name="object 12"/>
            <p:cNvSpPr/>
            <p:nvPr/>
          </p:nvSpPr>
          <p:spPr>
            <a:xfrm>
              <a:off x="2773679" y="1627632"/>
              <a:ext cx="5073401" cy="50749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0" y="3265042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836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Mensajería e Interacción de</a:t>
            </a:r>
            <a:r>
              <a:rPr dirty="0" spc="35"/>
              <a:t> </a:t>
            </a:r>
            <a:r>
              <a:rPr dirty="0" spc="-10"/>
              <a:t>Servicios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517" y="919683"/>
            <a:ext cx="71266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Patrones de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Intercambio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Mensajes</a:t>
            </a:r>
            <a:r>
              <a:rPr dirty="0" sz="2800" spc="1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(MEP)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4383" y="1554480"/>
            <a:ext cx="5880100" cy="4203700"/>
            <a:chOff x="24383" y="1554480"/>
            <a:chExt cx="5880100" cy="4203700"/>
          </a:xfrm>
        </p:grpSpPr>
        <p:sp>
          <p:nvSpPr>
            <p:cNvPr id="12" name="object 12"/>
            <p:cNvSpPr/>
            <p:nvPr/>
          </p:nvSpPr>
          <p:spPr>
            <a:xfrm>
              <a:off x="24383" y="1554480"/>
              <a:ext cx="5879592" cy="42031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7695" y="2383536"/>
              <a:ext cx="1583436" cy="777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27119" y="2487168"/>
              <a:ext cx="915924" cy="7970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90444" y="3616452"/>
              <a:ext cx="1080516" cy="6766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2895" y="2115312"/>
              <a:ext cx="1885188" cy="2849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38016" y="3878580"/>
              <a:ext cx="460248" cy="13167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810758" y="1731645"/>
            <a:ext cx="5340350" cy="431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MEP </a:t>
            </a:r>
            <a:r>
              <a:rPr dirty="0" sz="1500" b="1">
                <a:latin typeface="Arial"/>
                <a:cs typeface="Arial"/>
              </a:rPr>
              <a:t>= </a:t>
            </a:r>
            <a:r>
              <a:rPr dirty="0" sz="1500" spc="-5" b="1">
                <a:latin typeface="Arial"/>
                <a:cs typeface="Arial"/>
              </a:rPr>
              <a:t>Message Exchange Patterns </a:t>
            </a:r>
            <a:r>
              <a:rPr dirty="0" sz="1500" b="1">
                <a:latin typeface="Arial"/>
                <a:cs typeface="Arial"/>
              </a:rPr>
              <a:t>(En tiempo </a:t>
            </a:r>
            <a:r>
              <a:rPr dirty="0" sz="1500" spc="-5" b="1">
                <a:latin typeface="Arial"/>
                <a:cs typeface="Arial"/>
              </a:rPr>
              <a:t>de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Diseño)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"/>
              <a:cs typeface="Arial"/>
            </a:endParaRPr>
          </a:p>
          <a:p>
            <a:pPr marL="41910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Primitivos:</a:t>
            </a:r>
            <a:endParaRPr sz="1600">
              <a:latin typeface="Arial"/>
              <a:cs typeface="Arial"/>
            </a:endParaRPr>
          </a:p>
          <a:p>
            <a:pPr marL="963294" marR="2521585" indent="12700">
              <a:lnSpc>
                <a:spcPts val="2480"/>
              </a:lnSpc>
              <a:spcBef>
                <a:spcPts val="105"/>
              </a:spcBef>
            </a:pPr>
            <a:r>
              <a:rPr dirty="0" sz="1600" spc="-5" b="1">
                <a:latin typeface="Arial"/>
                <a:cs typeface="Arial"/>
              </a:rPr>
              <a:t>Req</a:t>
            </a:r>
            <a:r>
              <a:rPr dirty="0" sz="1600" spc="-15" b="1">
                <a:latin typeface="Arial"/>
                <a:cs typeface="Arial"/>
              </a:rPr>
              <a:t>u</a:t>
            </a:r>
            <a:r>
              <a:rPr dirty="0" sz="1600" spc="-5" b="1">
                <a:latin typeface="Arial"/>
                <a:cs typeface="Arial"/>
              </a:rPr>
              <a:t>est</a:t>
            </a:r>
            <a:r>
              <a:rPr dirty="0" sz="1600" spc="-10" b="1">
                <a:latin typeface="Arial"/>
                <a:cs typeface="Arial"/>
              </a:rPr>
              <a:t>-</a:t>
            </a:r>
            <a:r>
              <a:rPr dirty="0" sz="1600" spc="-5" b="1">
                <a:latin typeface="Arial"/>
                <a:cs typeface="Arial"/>
              </a:rPr>
              <a:t>Resp</a:t>
            </a:r>
            <a:r>
              <a:rPr dirty="0" sz="1600" spc="-10" b="1">
                <a:latin typeface="Arial"/>
                <a:cs typeface="Arial"/>
              </a:rPr>
              <a:t>o</a:t>
            </a:r>
            <a:r>
              <a:rPr dirty="0" sz="1600" spc="-5" b="1">
                <a:latin typeface="Arial"/>
                <a:cs typeface="Arial"/>
              </a:rPr>
              <a:t>nse  </a:t>
            </a:r>
            <a:r>
              <a:rPr dirty="0" sz="1600" spc="-5" b="1">
                <a:latin typeface="Arial"/>
                <a:cs typeface="Arial"/>
              </a:rPr>
              <a:t>OneWay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600" spc="-5" b="1">
                <a:latin typeface="Arial"/>
                <a:cs typeface="Arial"/>
              </a:rPr>
              <a:t>Complejos:</a:t>
            </a:r>
            <a:endParaRPr sz="1600">
              <a:latin typeface="Arial"/>
              <a:cs typeface="Arial"/>
            </a:endParaRPr>
          </a:p>
          <a:p>
            <a:pPr marL="1001394">
              <a:lnSpc>
                <a:spcPct val="100000"/>
              </a:lnSpc>
              <a:spcBef>
                <a:spcPts val="1155"/>
              </a:spcBef>
            </a:pPr>
            <a:r>
              <a:rPr dirty="0" sz="1700" b="1">
                <a:latin typeface="Arial"/>
                <a:cs typeface="Arial"/>
              </a:rPr>
              <a:t>Se componen de </a:t>
            </a:r>
            <a:r>
              <a:rPr dirty="0" sz="1700" spc="-5" b="1">
                <a:latin typeface="Arial"/>
                <a:cs typeface="Arial"/>
              </a:rPr>
              <a:t>múltiples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primitivos.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54965" marR="152400">
              <a:lnSpc>
                <a:spcPct val="100000"/>
              </a:lnSpc>
              <a:spcBef>
                <a:spcPts val="1685"/>
              </a:spcBef>
            </a:pPr>
            <a:r>
              <a:rPr dirty="0" sz="1500" spc="-5">
                <a:latin typeface="Arial"/>
                <a:cs typeface="Arial"/>
              </a:rPr>
              <a:t>Como </a:t>
            </a:r>
            <a:r>
              <a:rPr dirty="0" sz="1500" spc="-20" b="1">
                <a:latin typeface="Arial"/>
                <a:cs typeface="Arial"/>
              </a:rPr>
              <a:t>HTTP </a:t>
            </a:r>
            <a:r>
              <a:rPr dirty="0" sz="1500" spc="-5" b="1">
                <a:latin typeface="Arial"/>
                <a:cs typeface="Arial"/>
              </a:rPr>
              <a:t>es un protocolo </a:t>
            </a:r>
            <a:r>
              <a:rPr dirty="0" sz="1500" b="1">
                <a:latin typeface="Arial"/>
                <a:cs typeface="Arial"/>
              </a:rPr>
              <a:t>request-response</a:t>
            </a:r>
            <a:r>
              <a:rPr dirty="0" sz="1500">
                <a:latin typeface="Arial"/>
                <a:cs typeface="Arial"/>
              </a:rPr>
              <a:t>, los  </a:t>
            </a:r>
            <a:r>
              <a:rPr dirty="0" sz="1500" spc="-5">
                <a:latin typeface="Arial"/>
                <a:cs typeface="Arial"/>
              </a:rPr>
              <a:t>servicios </a:t>
            </a:r>
            <a:r>
              <a:rPr dirty="0" sz="1500" spc="-5" b="1">
                <a:latin typeface="Arial"/>
                <a:cs typeface="Arial"/>
              </a:rPr>
              <a:t>REST </a:t>
            </a:r>
            <a:r>
              <a:rPr dirty="0" sz="1500" b="1">
                <a:latin typeface="Arial"/>
                <a:cs typeface="Arial"/>
              </a:rPr>
              <a:t>utilizan el </a:t>
            </a:r>
            <a:r>
              <a:rPr dirty="0" sz="1500" spc="-5" b="1">
                <a:latin typeface="Arial"/>
                <a:cs typeface="Arial"/>
              </a:rPr>
              <a:t>MEP Request-Response por  medio del contrato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uniforme.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"/>
              <a:cs typeface="Arial"/>
            </a:endParaRPr>
          </a:p>
          <a:p>
            <a:pPr marL="311785" marR="433705">
              <a:lnSpc>
                <a:spcPct val="100000"/>
              </a:lnSpc>
              <a:spcBef>
                <a:spcPts val="5"/>
              </a:spcBef>
            </a:pPr>
            <a:r>
              <a:rPr dirty="0" sz="1500" spc="-5">
                <a:latin typeface="Arial"/>
                <a:cs typeface="Arial"/>
              </a:rPr>
              <a:t>Los servicios </a:t>
            </a:r>
            <a:r>
              <a:rPr dirty="0" sz="1500" spc="10" b="1">
                <a:latin typeface="Arial"/>
                <a:cs typeface="Arial"/>
              </a:rPr>
              <a:t>web </a:t>
            </a:r>
            <a:r>
              <a:rPr dirty="0" sz="1500" spc="-5" b="1">
                <a:latin typeface="Arial"/>
                <a:cs typeface="Arial"/>
              </a:rPr>
              <a:t>basados </a:t>
            </a:r>
            <a:r>
              <a:rPr dirty="0" sz="1500" b="1">
                <a:latin typeface="Arial"/>
                <a:cs typeface="Arial"/>
              </a:rPr>
              <a:t>en </a:t>
            </a:r>
            <a:r>
              <a:rPr dirty="0" sz="1500" spc="-20" b="1">
                <a:latin typeface="Arial"/>
                <a:cs typeface="Arial"/>
              </a:rPr>
              <a:t>SOAP </a:t>
            </a:r>
            <a:r>
              <a:rPr dirty="0" sz="1500" b="1">
                <a:latin typeface="Arial"/>
                <a:cs typeface="Arial"/>
              </a:rPr>
              <a:t>tienen </a:t>
            </a:r>
            <a:r>
              <a:rPr dirty="0" sz="1500" spc="-5" b="1">
                <a:latin typeface="Arial"/>
                <a:cs typeface="Arial"/>
              </a:rPr>
              <a:t>MEP  primitivos </a:t>
            </a:r>
            <a:r>
              <a:rPr dirty="0" sz="1500" b="1">
                <a:latin typeface="Arial"/>
                <a:cs typeface="Arial"/>
              </a:rPr>
              <a:t>adicionales </a:t>
            </a:r>
            <a:r>
              <a:rPr dirty="0" sz="1500" spc="-5">
                <a:latin typeface="Arial"/>
                <a:cs typeface="Arial"/>
              </a:rPr>
              <a:t>cuyos </a:t>
            </a:r>
            <a:r>
              <a:rPr dirty="0" sz="1500">
                <a:latin typeface="Arial"/>
                <a:cs typeface="Arial"/>
              </a:rPr>
              <a:t>patrones </a:t>
            </a:r>
            <a:r>
              <a:rPr dirty="0" sz="1500" spc="-5">
                <a:latin typeface="Arial"/>
                <a:cs typeface="Arial"/>
              </a:rPr>
              <a:t>de </a:t>
            </a:r>
            <a:r>
              <a:rPr dirty="0" sz="1500">
                <a:latin typeface="Arial"/>
                <a:cs typeface="Arial"/>
              </a:rPr>
              <a:t>interacción  </a:t>
            </a:r>
            <a:r>
              <a:rPr dirty="0" sz="1500" b="1">
                <a:latin typeface="Arial"/>
                <a:cs typeface="Arial"/>
              </a:rPr>
              <a:t>están </a:t>
            </a:r>
            <a:r>
              <a:rPr dirty="0" sz="1500" spc="-5" b="1">
                <a:latin typeface="Arial"/>
                <a:cs typeface="Arial"/>
              </a:rPr>
              <a:t>especificados por </a:t>
            </a:r>
            <a:r>
              <a:rPr dirty="0" sz="1500" b="1">
                <a:latin typeface="Arial"/>
                <a:cs typeface="Arial"/>
              </a:rPr>
              <a:t>la </a:t>
            </a:r>
            <a:r>
              <a:rPr dirty="0" sz="1500" spc="-5" b="1">
                <a:latin typeface="Arial"/>
                <a:cs typeface="Arial"/>
              </a:rPr>
              <a:t>especificación</a:t>
            </a:r>
            <a:r>
              <a:rPr dirty="0" sz="1500" spc="-8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WSDL.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1554480"/>
            <a:ext cx="7084059" cy="4455795"/>
            <a:chOff x="24383" y="1554480"/>
            <a:chExt cx="7084059" cy="4455795"/>
          </a:xfrm>
        </p:grpSpPr>
        <p:sp>
          <p:nvSpPr>
            <p:cNvPr id="3" name="object 3"/>
            <p:cNvSpPr/>
            <p:nvPr/>
          </p:nvSpPr>
          <p:spPr>
            <a:xfrm>
              <a:off x="47916" y="1566672"/>
              <a:ext cx="5952251" cy="44433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383" y="1554480"/>
              <a:ext cx="5879592" cy="4203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7695" y="2383536"/>
              <a:ext cx="1583436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27119" y="2487168"/>
              <a:ext cx="915924" cy="7970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90444" y="3616452"/>
              <a:ext cx="1080516" cy="676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2895" y="2115312"/>
              <a:ext cx="1885188" cy="2849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38016" y="3878580"/>
              <a:ext cx="460248" cy="13167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27419" y="1618361"/>
              <a:ext cx="1080770" cy="76200"/>
            </a:xfrm>
            <a:custGeom>
              <a:avLst/>
              <a:gdLst/>
              <a:ahLst/>
              <a:cxnLst/>
              <a:rect l="l" t="t" r="r" b="b"/>
              <a:pathLst>
                <a:path w="1080770" h="76200">
                  <a:moveTo>
                    <a:pt x="76200" y="0"/>
                  </a:moveTo>
                  <a:lnTo>
                    <a:pt x="0" y="38226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32"/>
                  </a:lnTo>
                  <a:lnTo>
                    <a:pt x="76200" y="0"/>
                  </a:lnTo>
                  <a:close/>
                </a:path>
                <a:path w="1080770" h="76200">
                  <a:moveTo>
                    <a:pt x="76200" y="31732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32"/>
                  </a:lnTo>
                  <a:lnTo>
                    <a:pt x="76200" y="31732"/>
                  </a:lnTo>
                  <a:close/>
                </a:path>
                <a:path w="1080770" h="76200">
                  <a:moveTo>
                    <a:pt x="76200" y="44432"/>
                  </a:moveTo>
                  <a:lnTo>
                    <a:pt x="63500" y="44450"/>
                  </a:lnTo>
                  <a:lnTo>
                    <a:pt x="76200" y="44450"/>
                  </a:lnTo>
                  <a:close/>
                </a:path>
                <a:path w="1080770" h="76200">
                  <a:moveTo>
                    <a:pt x="1080515" y="30352"/>
                  </a:moveTo>
                  <a:lnTo>
                    <a:pt x="76200" y="31732"/>
                  </a:lnTo>
                  <a:lnTo>
                    <a:pt x="76200" y="44432"/>
                  </a:lnTo>
                  <a:lnTo>
                    <a:pt x="1080515" y="43052"/>
                  </a:lnTo>
                  <a:lnTo>
                    <a:pt x="1080515" y="303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836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Mensajería e Interacción de</a:t>
            </a:r>
            <a:r>
              <a:rPr dirty="0" spc="35"/>
              <a:t> </a:t>
            </a:r>
            <a:r>
              <a:rPr dirty="0" spc="-10"/>
              <a:t>Servicios</a:t>
            </a:r>
          </a:p>
        </p:txBody>
      </p:sp>
      <p:sp>
        <p:nvSpPr>
          <p:cNvPr id="13" name="object 1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1517" y="919683"/>
            <a:ext cx="34067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Actividad del</a:t>
            </a:r>
            <a:r>
              <a:rPr dirty="0" sz="2800" spc="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Servicio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16777" y="1523746"/>
            <a:ext cx="4868545" cy="338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0905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Service </a:t>
            </a:r>
            <a:r>
              <a:rPr dirty="0" sz="1500" spc="-10" b="1">
                <a:latin typeface="Arial"/>
                <a:cs typeface="Arial"/>
              </a:rPr>
              <a:t>Activity </a:t>
            </a:r>
            <a:r>
              <a:rPr dirty="0" sz="1500" b="1">
                <a:latin typeface="Arial"/>
                <a:cs typeface="Arial"/>
              </a:rPr>
              <a:t>(En </a:t>
            </a:r>
            <a:r>
              <a:rPr dirty="0" sz="1500" spc="-5" b="1">
                <a:latin typeface="Arial"/>
                <a:cs typeface="Arial"/>
              </a:rPr>
              <a:t>tiempo de</a:t>
            </a:r>
            <a:r>
              <a:rPr dirty="0" sz="1500" spc="4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Ejecución)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Arial"/>
              <a:cs typeface="Arial"/>
            </a:endParaRPr>
          </a:p>
          <a:p>
            <a:pPr marL="12700" marR="179705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La </a:t>
            </a:r>
            <a:r>
              <a:rPr dirty="0" sz="1500" b="1">
                <a:latin typeface="Arial"/>
                <a:cs typeface="Arial"/>
              </a:rPr>
              <a:t>interacción </a:t>
            </a:r>
            <a:r>
              <a:rPr dirty="0" sz="1500" spc="-5" b="1">
                <a:latin typeface="Arial"/>
                <a:cs typeface="Arial"/>
              </a:rPr>
              <a:t>de un grupo de servicios </a:t>
            </a:r>
            <a:r>
              <a:rPr dirty="0" sz="1500">
                <a:latin typeface="Arial"/>
                <a:cs typeface="Arial"/>
              </a:rPr>
              <a:t>compuestos  que </a:t>
            </a:r>
            <a:r>
              <a:rPr dirty="0" sz="1500" b="1">
                <a:latin typeface="Arial"/>
                <a:cs typeface="Arial"/>
              </a:rPr>
              <a:t>trabajan </a:t>
            </a:r>
            <a:r>
              <a:rPr dirty="0" sz="1500" spc="-5" b="1">
                <a:latin typeface="Arial"/>
                <a:cs typeface="Arial"/>
              </a:rPr>
              <a:t>juntos para completar una </a:t>
            </a:r>
            <a:r>
              <a:rPr dirty="0" sz="1500" b="1">
                <a:latin typeface="Arial"/>
                <a:cs typeface="Arial"/>
              </a:rPr>
              <a:t>tarea </a:t>
            </a:r>
            <a:r>
              <a:rPr dirty="0" sz="1500" spc="-5" b="1">
                <a:latin typeface="Arial"/>
                <a:cs typeface="Arial"/>
              </a:rPr>
              <a:t>se  denomina actividad </a:t>
            </a:r>
            <a:r>
              <a:rPr dirty="0" sz="1500" b="1">
                <a:latin typeface="Arial"/>
                <a:cs typeface="Arial"/>
              </a:rPr>
              <a:t>de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servicio.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Arial"/>
              <a:cs typeface="Arial"/>
            </a:endParaRPr>
          </a:p>
          <a:p>
            <a:pPr marL="66675" marR="276860">
              <a:lnSpc>
                <a:spcPct val="100000"/>
              </a:lnSpc>
            </a:pPr>
            <a:r>
              <a:rPr dirty="0" sz="1500" spc="-5">
                <a:latin typeface="Arial"/>
                <a:cs typeface="Arial"/>
              </a:rPr>
              <a:t>Una </a:t>
            </a:r>
            <a:r>
              <a:rPr dirty="0" sz="1500" spc="-5" b="1">
                <a:latin typeface="Arial"/>
                <a:cs typeface="Arial"/>
              </a:rPr>
              <a:t>actividad </a:t>
            </a:r>
            <a:r>
              <a:rPr dirty="0" sz="1500" b="1">
                <a:latin typeface="Arial"/>
                <a:cs typeface="Arial"/>
              </a:rPr>
              <a:t>de </a:t>
            </a:r>
            <a:r>
              <a:rPr dirty="0" sz="1500" spc="-5" b="1">
                <a:latin typeface="Arial"/>
                <a:cs typeface="Arial"/>
              </a:rPr>
              <a:t>servicio puede considerarse una  </a:t>
            </a:r>
            <a:r>
              <a:rPr dirty="0" sz="1500" b="1">
                <a:latin typeface="Arial"/>
                <a:cs typeface="Arial"/>
              </a:rPr>
              <a:t>instancia </a:t>
            </a:r>
            <a:r>
              <a:rPr dirty="0" sz="1500" spc="-5" b="1">
                <a:latin typeface="Arial"/>
                <a:cs typeface="Arial"/>
              </a:rPr>
              <a:t>de un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MEP.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algn="just" marL="66675" marR="5080">
              <a:lnSpc>
                <a:spcPct val="100000"/>
              </a:lnSpc>
              <a:spcBef>
                <a:spcPts val="1310"/>
              </a:spcBef>
            </a:pPr>
            <a:r>
              <a:rPr dirty="0" sz="1500">
                <a:latin typeface="Arial"/>
                <a:cs typeface="Arial"/>
              </a:rPr>
              <a:t>Estos </a:t>
            </a:r>
            <a:r>
              <a:rPr dirty="0" sz="1500" spc="-5" b="1">
                <a:latin typeface="Arial"/>
                <a:cs typeface="Arial"/>
              </a:rPr>
              <a:t>tipos de actividades </a:t>
            </a:r>
            <a:r>
              <a:rPr dirty="0" sz="1500" b="1">
                <a:latin typeface="Arial"/>
                <a:cs typeface="Arial"/>
              </a:rPr>
              <a:t>más </a:t>
            </a:r>
            <a:r>
              <a:rPr dirty="0" sz="1500" spc="-5" b="1">
                <a:latin typeface="Arial"/>
                <a:cs typeface="Arial"/>
              </a:rPr>
              <a:t>elaboradas a menudo  </a:t>
            </a:r>
            <a:r>
              <a:rPr dirty="0" sz="1500" b="1">
                <a:latin typeface="Arial"/>
                <a:cs typeface="Arial"/>
              </a:rPr>
              <a:t>requieren el </a:t>
            </a:r>
            <a:r>
              <a:rPr dirty="0" sz="1500" spc="-5" b="1">
                <a:latin typeface="Arial"/>
                <a:cs typeface="Arial"/>
              </a:rPr>
              <a:t>uso de extensiones </a:t>
            </a:r>
            <a:r>
              <a:rPr dirty="0" sz="1500" spc="5" b="1">
                <a:latin typeface="Arial"/>
                <a:cs typeface="Arial"/>
              </a:rPr>
              <a:t>WS- </a:t>
            </a:r>
            <a:r>
              <a:rPr dirty="0" sz="1500" b="1">
                <a:latin typeface="Arial"/>
                <a:cs typeface="Arial"/>
              </a:rPr>
              <a:t>*</a:t>
            </a:r>
            <a:r>
              <a:rPr dirty="0" sz="1500">
                <a:latin typeface="Arial"/>
                <a:cs typeface="Arial"/>
              </a:rPr>
              <a:t>, especialmente  </a:t>
            </a:r>
            <a:r>
              <a:rPr dirty="0" sz="1500" spc="-5">
                <a:latin typeface="Arial"/>
                <a:cs typeface="Arial"/>
              </a:rPr>
              <a:t>aquellas </a:t>
            </a:r>
            <a:r>
              <a:rPr dirty="0" sz="1500">
                <a:latin typeface="Arial"/>
                <a:cs typeface="Arial"/>
              </a:rPr>
              <a:t>asociadas </a:t>
            </a:r>
            <a:r>
              <a:rPr dirty="0" sz="1500" spc="-5">
                <a:latin typeface="Arial"/>
                <a:cs typeface="Arial"/>
              </a:rPr>
              <a:t>con la gestión de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actividades.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16777" y="5053329"/>
            <a:ext cx="1709420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indent="-131445">
              <a:lnSpc>
                <a:spcPct val="100000"/>
              </a:lnSpc>
              <a:spcBef>
                <a:spcPts val="100"/>
              </a:spcBef>
              <a:buChar char="•"/>
              <a:tabLst>
                <a:tab pos="144145" algn="l"/>
              </a:tabLst>
            </a:pPr>
            <a:r>
              <a:rPr dirty="0" sz="1500" spc="-5">
                <a:latin typeface="Arial"/>
                <a:cs typeface="Arial"/>
              </a:rPr>
              <a:t>Seguridad</a:t>
            </a:r>
            <a:endParaRPr sz="15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500">
                <a:latin typeface="Arial"/>
                <a:cs typeface="Arial"/>
              </a:rPr>
              <a:t>Transaccionalidad</a:t>
            </a:r>
            <a:endParaRPr sz="15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500">
                <a:latin typeface="Arial"/>
                <a:cs typeface="Arial"/>
              </a:rPr>
              <a:t>Fiabilidad</a:t>
            </a:r>
            <a:endParaRPr sz="15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500">
                <a:latin typeface="Arial"/>
                <a:cs typeface="Arial"/>
              </a:rPr>
              <a:t>Correlación</a:t>
            </a:r>
            <a:endParaRPr sz="1500">
              <a:latin typeface="Arial"/>
              <a:cs typeface="Arial"/>
            </a:endParaRPr>
          </a:p>
          <a:p>
            <a:pPr marL="143510" indent="-131445">
              <a:lnSpc>
                <a:spcPct val="100000"/>
              </a:lnSpc>
              <a:buChar char="•"/>
              <a:tabLst>
                <a:tab pos="144145" algn="l"/>
              </a:tabLst>
            </a:pPr>
            <a:r>
              <a:rPr dirty="0" sz="1500">
                <a:latin typeface="Arial"/>
                <a:cs typeface="Arial"/>
              </a:rPr>
              <a:t>Direccionamiento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13941" y="6086652"/>
            <a:ext cx="2282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Actividades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complejas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24680" y="3209670"/>
            <a:ext cx="2346325" cy="1295400"/>
            <a:chOff x="3924680" y="3209670"/>
            <a:chExt cx="2346325" cy="1295400"/>
          </a:xfrm>
        </p:grpSpPr>
        <p:sp>
          <p:nvSpPr>
            <p:cNvPr id="24" name="object 24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6870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134360" marR="5080" indent="-312229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Modelos y Formatos de </a:t>
            </a:r>
            <a:r>
              <a:rPr dirty="0" sz="4400" spc="-5"/>
              <a:t>Datos</a:t>
            </a:r>
            <a:r>
              <a:rPr dirty="0" sz="4400" spc="-60"/>
              <a:t> </a:t>
            </a:r>
            <a:r>
              <a:rPr dirty="0" sz="4400"/>
              <a:t>de  Mensajes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9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y Formatos de Datos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9628" y="1486281"/>
            <a:ext cx="10807065" cy="3382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9906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consumidores de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interactúan </a:t>
            </a:r>
            <a:r>
              <a:rPr dirty="0" sz="2000" spc="-5" b="1">
                <a:latin typeface="Arial"/>
                <a:cs typeface="Arial"/>
              </a:rPr>
              <a:t>con </a:t>
            </a:r>
            <a:r>
              <a:rPr dirty="0" sz="2000" b="1">
                <a:latin typeface="Arial"/>
                <a:cs typeface="Arial"/>
              </a:rPr>
              <a:t>los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basados </a:t>
            </a:r>
            <a:r>
              <a:rPr dirty="0" sz="2000" spc="-5" b="1">
                <a:latin typeface="Arial"/>
                <a:cs typeface="Arial"/>
              </a:rPr>
              <a:t>en la </a:t>
            </a:r>
            <a:r>
              <a:rPr dirty="0" sz="2000" spc="10" b="1">
                <a:latin typeface="Arial"/>
                <a:cs typeface="Arial"/>
              </a:rPr>
              <a:t>web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5" b="1">
                <a:latin typeface="Arial"/>
                <a:cs typeface="Arial"/>
              </a:rPr>
              <a:t>través  </a:t>
            </a:r>
            <a:r>
              <a:rPr dirty="0" sz="2000" b="1">
                <a:latin typeface="Arial"/>
                <a:cs typeface="Arial"/>
              </a:rPr>
              <a:t>del intercambio de mensajes </a:t>
            </a:r>
            <a:r>
              <a:rPr dirty="0" sz="2000">
                <a:latin typeface="Arial"/>
                <a:cs typeface="Arial"/>
              </a:rPr>
              <a:t>que se expresan utilizando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formatos </a:t>
            </a:r>
            <a:r>
              <a:rPr dirty="0" sz="2000" b="1">
                <a:latin typeface="Arial"/>
                <a:cs typeface="Arial"/>
              </a:rPr>
              <a:t>de datos de la</a:t>
            </a:r>
            <a:r>
              <a:rPr dirty="0" sz="2000" spc="-2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industria</a:t>
            </a:r>
            <a:r>
              <a:rPr dirty="0" sz="2000">
                <a:latin typeface="Arial"/>
                <a:cs typeface="Arial"/>
              </a:rPr>
              <a:t>.  Los dos </a:t>
            </a:r>
            <a:r>
              <a:rPr dirty="0" sz="2000" b="1">
                <a:latin typeface="Arial"/>
                <a:cs typeface="Arial"/>
              </a:rPr>
              <a:t>formatos </a:t>
            </a:r>
            <a:r>
              <a:rPr dirty="0" sz="2000">
                <a:latin typeface="Arial"/>
                <a:cs typeface="Arial"/>
              </a:rPr>
              <a:t>de datos más comunes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511809" indent="-163830">
              <a:lnSpc>
                <a:spcPct val="100000"/>
              </a:lnSpc>
              <a:spcBef>
                <a:spcPts val="5"/>
              </a:spcBef>
              <a:buChar char="•"/>
              <a:tabLst>
                <a:tab pos="512445" algn="l"/>
              </a:tabLst>
            </a:pPr>
            <a:r>
              <a:rPr dirty="0" sz="2000">
                <a:latin typeface="Arial"/>
                <a:cs typeface="Arial"/>
              </a:rPr>
              <a:t>Extensible Markup Language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(XML)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511809" indent="-163830">
              <a:lnSpc>
                <a:spcPct val="100000"/>
              </a:lnSpc>
              <a:buChar char="•"/>
              <a:tabLst>
                <a:tab pos="512445" algn="l"/>
              </a:tabLst>
            </a:pPr>
            <a:r>
              <a:rPr dirty="0" sz="2000">
                <a:latin typeface="Arial"/>
                <a:cs typeface="Arial"/>
              </a:rPr>
              <a:t>JavaScript Object Notation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(JSON)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2700" marR="36322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Los lenguajes </a:t>
            </a:r>
            <a:r>
              <a:rPr dirty="0" sz="2000" b="1">
                <a:latin typeface="Arial"/>
                <a:cs typeface="Arial"/>
              </a:rPr>
              <a:t>de definición de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esquema </a:t>
            </a:r>
            <a:r>
              <a:rPr dirty="0" sz="2000" b="1">
                <a:latin typeface="Arial"/>
                <a:cs typeface="Arial"/>
              </a:rPr>
              <a:t>se utilizan para describir el </a:t>
            </a:r>
            <a:r>
              <a:rPr dirty="0" sz="2000" spc="-5" b="1">
                <a:latin typeface="Arial"/>
                <a:cs typeface="Arial"/>
              </a:rPr>
              <a:t>vocabulario, </a:t>
            </a:r>
            <a:r>
              <a:rPr dirty="0" sz="2000" b="1">
                <a:latin typeface="Arial"/>
                <a:cs typeface="Arial"/>
              </a:rPr>
              <a:t>la  estructura y los tipos de datos del contenido del mensaje</a:t>
            </a:r>
            <a:r>
              <a:rPr dirty="0" sz="2000">
                <a:latin typeface="Arial"/>
                <a:cs typeface="Arial"/>
              </a:rPr>
              <a:t>, muchos de los cuales</a:t>
            </a:r>
            <a:r>
              <a:rPr dirty="0" sz="2000" spc="-2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pueden  representar documentos de negocio comunes como facturas y órdenes de</a:t>
            </a:r>
            <a:r>
              <a:rPr dirty="0" sz="2000" spc="-2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compra.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22509" y="5321625"/>
            <a:ext cx="1064567" cy="1106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00378" y="5311658"/>
            <a:ext cx="933830" cy="1201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79464" y="5719524"/>
            <a:ext cx="489259" cy="3810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46763" y="5719524"/>
            <a:ext cx="489259" cy="3810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93775" y="5308853"/>
            <a:ext cx="15240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Estructuras  Tipos de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datos  Validaciones  Restricciones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0646" y="5343525"/>
            <a:ext cx="15240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Estructuras  Tipos de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datos  Validaciones  Restricciones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6129" y="6471005"/>
            <a:ext cx="989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</a:t>
            </a:r>
            <a:r>
              <a:rPr dirty="0" sz="1800" spc="-15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66152" y="6471005"/>
            <a:ext cx="990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ema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0398" y="5309108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Instancia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33790" y="5263388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Instancia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9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y Formatos de Datos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317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Serialización y</a:t>
            </a:r>
            <a:r>
              <a:rPr dirty="0" sz="2800" spc="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Deserialización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03538" y="1737360"/>
            <a:ext cx="4341994" cy="4035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65860" y="1940430"/>
            <a:ext cx="281305" cy="14217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Serialización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754" y="1819782"/>
            <a:ext cx="5077460" cy="2283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5811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El proceso de </a:t>
            </a:r>
            <a:r>
              <a:rPr dirty="0" sz="2000" spc="-5" b="1">
                <a:latin typeface="Arial"/>
                <a:cs typeface="Arial"/>
              </a:rPr>
              <a:t>mover </a:t>
            </a:r>
            <a:r>
              <a:rPr dirty="0" sz="2000" b="1">
                <a:latin typeface="Arial"/>
                <a:cs typeface="Arial"/>
              </a:rPr>
              <a:t>datos de un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formato  en </a:t>
            </a:r>
            <a:r>
              <a:rPr dirty="0" sz="2000" spc="-5" b="1">
                <a:latin typeface="Arial"/>
                <a:cs typeface="Arial"/>
              </a:rPr>
              <a:t>memoria </a:t>
            </a:r>
            <a:r>
              <a:rPr dirty="0" sz="2000" b="1">
                <a:latin typeface="Arial"/>
                <a:cs typeface="Arial"/>
              </a:rPr>
              <a:t>(como un objeto </a:t>
            </a:r>
            <a:r>
              <a:rPr dirty="0" sz="2000" spc="-5" b="1">
                <a:latin typeface="Arial"/>
                <a:cs typeface="Arial"/>
              </a:rPr>
              <a:t>Java) </a:t>
            </a:r>
            <a:r>
              <a:rPr dirty="0" sz="2000" b="1">
                <a:latin typeface="Arial"/>
                <a:cs typeface="Arial"/>
              </a:rPr>
              <a:t>a un  formato neutral se llama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serialización</a:t>
            </a:r>
            <a:r>
              <a:rPr dirty="0" sz="2000" b="1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Arial"/>
              <a:cs typeface="Arial"/>
            </a:endParaRPr>
          </a:p>
          <a:p>
            <a:pPr marL="1651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Cuando se </a:t>
            </a:r>
            <a:r>
              <a:rPr dirty="0" sz="2000" b="1">
                <a:latin typeface="Arial"/>
                <a:cs typeface="Arial"/>
              </a:rPr>
              <a:t>utilizan datos serializados</a:t>
            </a:r>
            <a:r>
              <a:rPr dirty="0" sz="2000" spc="-1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para  reconstruir un formato en memoria, se  realiza la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B51600"/>
                </a:solidFill>
                <a:latin typeface="Arial"/>
                <a:cs typeface="Arial"/>
              </a:rPr>
              <a:t>deserialización</a:t>
            </a:r>
            <a:r>
              <a:rPr dirty="0" sz="2000" b="1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94658" y="1940430"/>
            <a:ext cx="281305" cy="14217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Serialización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8361" y="1697523"/>
            <a:ext cx="309880" cy="185038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B51600"/>
                </a:solidFill>
                <a:latin typeface="Arial"/>
                <a:cs typeface="Arial"/>
              </a:rPr>
              <a:t>deserial</a:t>
            </a:r>
            <a:r>
              <a:rPr dirty="0" sz="2000" spc="-10" b="1">
                <a:solidFill>
                  <a:srgbClr val="B51600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B51600"/>
                </a:solidFill>
                <a:latin typeface="Arial"/>
                <a:cs typeface="Arial"/>
              </a:rPr>
              <a:t>z</a:t>
            </a:r>
            <a:r>
              <a:rPr dirty="0" sz="2000" spc="5" b="1">
                <a:solidFill>
                  <a:srgbClr val="B51600"/>
                </a:solidFill>
                <a:latin typeface="Arial"/>
                <a:cs typeface="Arial"/>
              </a:rPr>
              <a:t>a</a:t>
            </a:r>
            <a:r>
              <a:rPr dirty="0" sz="2000" b="1">
                <a:solidFill>
                  <a:srgbClr val="B51600"/>
                </a:solidFill>
                <a:latin typeface="Arial"/>
                <a:cs typeface="Arial"/>
              </a:rPr>
              <a:t>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21373" y="1599093"/>
            <a:ext cx="309880" cy="18522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315"/>
              </a:lnSpc>
            </a:pPr>
            <a:r>
              <a:rPr dirty="0" sz="2000" b="1">
                <a:solidFill>
                  <a:srgbClr val="B51600"/>
                </a:solidFill>
                <a:latin typeface="Arial"/>
                <a:cs typeface="Arial"/>
              </a:rPr>
              <a:t>deserialización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10200" y="3817620"/>
            <a:ext cx="1321435" cy="546100"/>
            <a:chOff x="5410200" y="3817620"/>
            <a:chExt cx="1321435" cy="546100"/>
          </a:xfrm>
        </p:grpSpPr>
        <p:sp>
          <p:nvSpPr>
            <p:cNvPr id="18" name="object 18"/>
            <p:cNvSpPr/>
            <p:nvPr/>
          </p:nvSpPr>
          <p:spPr>
            <a:xfrm>
              <a:off x="5875019" y="4027805"/>
              <a:ext cx="856615" cy="76200"/>
            </a:xfrm>
            <a:custGeom>
              <a:avLst/>
              <a:gdLst/>
              <a:ahLst/>
              <a:cxnLst/>
              <a:rect l="l" t="t" r="r" b="b"/>
              <a:pathLst>
                <a:path w="856615" h="76200">
                  <a:moveTo>
                    <a:pt x="780266" y="44427"/>
                  </a:moveTo>
                  <a:lnTo>
                    <a:pt x="780160" y="76200"/>
                  </a:lnTo>
                  <a:lnTo>
                    <a:pt x="843979" y="44450"/>
                  </a:lnTo>
                  <a:lnTo>
                    <a:pt x="792987" y="44450"/>
                  </a:lnTo>
                  <a:lnTo>
                    <a:pt x="780266" y="44427"/>
                  </a:lnTo>
                  <a:close/>
                </a:path>
                <a:path w="856615" h="76200">
                  <a:moveTo>
                    <a:pt x="780309" y="31727"/>
                  </a:moveTo>
                  <a:lnTo>
                    <a:pt x="780266" y="44427"/>
                  </a:lnTo>
                  <a:lnTo>
                    <a:pt x="792987" y="44450"/>
                  </a:lnTo>
                  <a:lnTo>
                    <a:pt x="792987" y="31750"/>
                  </a:lnTo>
                  <a:lnTo>
                    <a:pt x="780309" y="31727"/>
                  </a:lnTo>
                  <a:close/>
                </a:path>
                <a:path w="856615" h="76200">
                  <a:moveTo>
                    <a:pt x="780414" y="0"/>
                  </a:moveTo>
                  <a:lnTo>
                    <a:pt x="780309" y="31727"/>
                  </a:lnTo>
                  <a:lnTo>
                    <a:pt x="792987" y="31750"/>
                  </a:lnTo>
                  <a:lnTo>
                    <a:pt x="792987" y="44450"/>
                  </a:lnTo>
                  <a:lnTo>
                    <a:pt x="843979" y="44450"/>
                  </a:lnTo>
                  <a:lnTo>
                    <a:pt x="856487" y="38227"/>
                  </a:lnTo>
                  <a:lnTo>
                    <a:pt x="780414" y="0"/>
                  </a:lnTo>
                  <a:close/>
                </a:path>
                <a:path w="856615" h="76200">
                  <a:moveTo>
                    <a:pt x="0" y="30353"/>
                  </a:moveTo>
                  <a:lnTo>
                    <a:pt x="0" y="43053"/>
                  </a:lnTo>
                  <a:lnTo>
                    <a:pt x="780266" y="44427"/>
                  </a:lnTo>
                  <a:lnTo>
                    <a:pt x="780309" y="31727"/>
                  </a:lnTo>
                  <a:lnTo>
                    <a:pt x="0" y="30353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10200" y="3817620"/>
              <a:ext cx="507491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144261" y="4327397"/>
            <a:ext cx="1041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4D80"/>
                </a:solidFill>
                <a:latin typeface="Arial"/>
                <a:cs typeface="Arial"/>
              </a:rPr>
              <a:t>XSD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4D80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004D80"/>
                </a:solidFill>
                <a:latin typeface="Arial"/>
                <a:cs typeface="Arial"/>
              </a:rPr>
              <a:t>q</a:t>
            </a:r>
            <a:r>
              <a:rPr dirty="0" sz="1800" spc="5" b="1">
                <a:solidFill>
                  <a:srgbClr val="004D80"/>
                </a:solidFill>
                <a:latin typeface="Arial"/>
                <a:cs typeface="Arial"/>
              </a:rPr>
              <a:t>u</a:t>
            </a: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4D80"/>
                </a:solidFill>
                <a:latin typeface="Arial"/>
                <a:cs typeface="Arial"/>
              </a:rPr>
              <a:t>m</a:t>
            </a: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41792" y="3817620"/>
            <a:ext cx="509016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976743" y="4327397"/>
            <a:ext cx="1041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JSON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4D80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004D80"/>
                </a:solidFill>
                <a:latin typeface="Arial"/>
                <a:cs typeface="Arial"/>
              </a:rPr>
              <a:t>q</a:t>
            </a:r>
            <a:r>
              <a:rPr dirty="0" sz="1800" spc="5" b="1">
                <a:solidFill>
                  <a:srgbClr val="004D80"/>
                </a:solidFill>
                <a:latin typeface="Arial"/>
                <a:cs typeface="Arial"/>
              </a:rPr>
              <a:t>u</a:t>
            </a: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4D80"/>
                </a:solidFill>
                <a:latin typeface="Arial"/>
                <a:cs typeface="Arial"/>
              </a:rPr>
              <a:t>m</a:t>
            </a:r>
            <a:r>
              <a:rPr dirty="0" sz="1800" spc="-5" b="1">
                <a:solidFill>
                  <a:srgbClr val="004D80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898" y="4551629"/>
            <a:ext cx="464502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Los lenguajes </a:t>
            </a:r>
            <a:r>
              <a:rPr dirty="0" sz="2000" b="1">
                <a:latin typeface="Arial"/>
                <a:cs typeface="Arial"/>
              </a:rPr>
              <a:t>de </a:t>
            </a:r>
            <a:r>
              <a:rPr dirty="0" sz="2000" b="1">
                <a:solidFill>
                  <a:srgbClr val="0076B9"/>
                </a:solidFill>
                <a:latin typeface="Arial"/>
                <a:cs typeface="Arial"/>
              </a:rPr>
              <a:t>esquema </a:t>
            </a:r>
            <a:r>
              <a:rPr dirty="0" sz="2000" b="1">
                <a:latin typeface="Arial"/>
                <a:cs typeface="Arial"/>
              </a:rPr>
              <a:t>deben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tener  la capacidad de describir tipos de  datos complejos </a:t>
            </a:r>
            <a:r>
              <a:rPr dirty="0" sz="2000">
                <a:latin typeface="Arial"/>
                <a:cs typeface="Arial"/>
              </a:rPr>
              <a:t>que representan  estructuras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anidadas.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6206871" y="3209670"/>
            <a:ext cx="3361054" cy="918844"/>
            <a:chOff x="6206871" y="3209670"/>
            <a:chExt cx="3361054" cy="918844"/>
          </a:xfrm>
        </p:grpSpPr>
        <p:sp>
          <p:nvSpPr>
            <p:cNvPr id="27" name="object 27"/>
            <p:cNvSpPr/>
            <p:nvPr/>
          </p:nvSpPr>
          <p:spPr>
            <a:xfrm>
              <a:off x="8712708" y="4052315"/>
              <a:ext cx="855344" cy="76200"/>
            </a:xfrm>
            <a:custGeom>
              <a:avLst/>
              <a:gdLst/>
              <a:ahLst/>
              <a:cxnLst/>
              <a:rect l="l" t="t" r="r" b="b"/>
              <a:pathLst>
                <a:path w="855345" h="76200">
                  <a:moveTo>
                    <a:pt x="778764" y="0"/>
                  </a:moveTo>
                  <a:lnTo>
                    <a:pt x="778764" y="76199"/>
                  </a:lnTo>
                  <a:lnTo>
                    <a:pt x="842264" y="44449"/>
                  </a:lnTo>
                  <a:lnTo>
                    <a:pt x="791464" y="44449"/>
                  </a:lnTo>
                  <a:lnTo>
                    <a:pt x="791464" y="31749"/>
                  </a:lnTo>
                  <a:lnTo>
                    <a:pt x="842264" y="31749"/>
                  </a:lnTo>
                  <a:lnTo>
                    <a:pt x="778764" y="0"/>
                  </a:lnTo>
                  <a:close/>
                </a:path>
                <a:path w="855345" h="76200">
                  <a:moveTo>
                    <a:pt x="778764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778764" y="44449"/>
                  </a:lnTo>
                  <a:lnTo>
                    <a:pt x="778764" y="31749"/>
                  </a:lnTo>
                  <a:close/>
                </a:path>
                <a:path w="855345" h="76200">
                  <a:moveTo>
                    <a:pt x="842264" y="31749"/>
                  </a:moveTo>
                  <a:lnTo>
                    <a:pt x="791464" y="31749"/>
                  </a:lnTo>
                  <a:lnTo>
                    <a:pt x="791464" y="44449"/>
                  </a:lnTo>
                  <a:lnTo>
                    <a:pt x="842264" y="44449"/>
                  </a:lnTo>
                  <a:lnTo>
                    <a:pt x="854964" y="38099"/>
                  </a:lnTo>
                  <a:lnTo>
                    <a:pt x="842264" y="31749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206871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9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y Formatos de Datos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7946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Tecnologías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XML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53364" y="1818894"/>
            <a:ext cx="7350759" cy="2308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XSD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Lenguaje para representar los </a:t>
            </a:r>
            <a:r>
              <a:rPr dirty="0" sz="1800" spc="-5" b="1">
                <a:latin typeface="Arial"/>
                <a:cs typeface="Arial"/>
              </a:rPr>
              <a:t>esquemas en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XML.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XSLT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Permite transformar documentos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XML.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XQuery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Permite realizar consultas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documentos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XML.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5" b="1">
                <a:latin typeface="Arial"/>
                <a:cs typeface="Arial"/>
              </a:rPr>
              <a:t>XPATH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Permite identificar valores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elementos de un documento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XML.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9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y Formatos de Datos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140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XML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2417" y="1457896"/>
            <a:ext cx="9568180" cy="5214620"/>
            <a:chOff x="972417" y="1457896"/>
            <a:chExt cx="9568180" cy="5214620"/>
          </a:xfrm>
        </p:grpSpPr>
        <p:sp>
          <p:nvSpPr>
            <p:cNvPr id="11" name="object 11"/>
            <p:cNvSpPr/>
            <p:nvPr/>
          </p:nvSpPr>
          <p:spPr>
            <a:xfrm>
              <a:off x="5863804" y="1457896"/>
              <a:ext cx="4676487" cy="52142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2417" y="1531278"/>
              <a:ext cx="4231380" cy="50592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0964" y="3440048"/>
            <a:ext cx="989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</a:t>
            </a:r>
            <a:r>
              <a:rPr dirty="0" sz="1800" spc="-15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69957" y="3440048"/>
            <a:ext cx="1472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Instancia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XML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24680" y="2156293"/>
            <a:ext cx="8081645" cy="4511675"/>
            <a:chOff x="3924680" y="2156293"/>
            <a:chExt cx="8081645" cy="4511675"/>
          </a:xfrm>
        </p:grpSpPr>
        <p:sp>
          <p:nvSpPr>
            <p:cNvPr id="16" name="object 16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83811" y="3265043"/>
              <a:ext cx="1522349" cy="8848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6977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Modelos </a:t>
            </a:r>
            <a:r>
              <a:rPr dirty="0" spc="-5"/>
              <a:t>y Formatos de Datos </a:t>
            </a:r>
            <a:r>
              <a:rPr dirty="0"/>
              <a:t>de</a:t>
            </a:r>
            <a:r>
              <a:rPr dirty="0" spc="-10"/>
              <a:t> </a:t>
            </a:r>
            <a:r>
              <a:rPr dirty="0" spc="-5"/>
              <a:t>Mensajes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30111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Tecnologías</a:t>
            </a:r>
            <a:r>
              <a:rPr dirty="0" sz="2800" spc="-2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JSON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364" y="1818894"/>
            <a:ext cx="7099934" cy="1915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JSON Schema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Lenguaje para representar los </a:t>
            </a:r>
            <a:r>
              <a:rPr dirty="0" sz="1800" spc="-5" b="1">
                <a:latin typeface="Arial"/>
                <a:cs typeface="Arial"/>
              </a:rPr>
              <a:t>esquemas en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JSON.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JSON </a:t>
            </a:r>
            <a:r>
              <a:rPr dirty="0" sz="1800" b="1">
                <a:latin typeface="Arial"/>
                <a:cs typeface="Arial"/>
              </a:rPr>
              <a:t>Pointer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Permite identificar un valor de un documento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JSON.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Arial"/>
              <a:cs typeface="Arial"/>
            </a:endParaRPr>
          </a:p>
          <a:p>
            <a:pPr marL="12700" marR="146685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JSON Patch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Permite expresar una secuencia de operaciones para  actualizar el contenido de un documento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JSON.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40" y="0"/>
            <a:ext cx="8671560" cy="6858000"/>
          </a:xfrm>
          <a:custGeom>
            <a:avLst/>
            <a:gdLst/>
            <a:ahLst/>
            <a:cxnLst/>
            <a:rect l="l" t="t" r="r" b="b"/>
            <a:pathLst>
              <a:path w="8671560" h="6858000">
                <a:moveTo>
                  <a:pt x="0" y="6858000"/>
                </a:moveTo>
                <a:lnTo>
                  <a:pt x="8671560" y="6858000"/>
                </a:lnTo>
                <a:lnTo>
                  <a:pt x="86715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3520440" cy="6858000"/>
            <a:chOff x="0" y="0"/>
            <a:chExt cx="352044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3520440" cy="6858000"/>
            </a:xfrm>
            <a:custGeom>
              <a:avLst/>
              <a:gdLst/>
              <a:ahLst/>
              <a:cxnLst/>
              <a:rect l="l" t="t" r="r" b="b"/>
              <a:pathLst>
                <a:path w="3520440" h="6858000">
                  <a:moveTo>
                    <a:pt x="35204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20440" y="6858000"/>
                  </a:lnTo>
                  <a:lnTo>
                    <a:pt x="35204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5112" y="2656332"/>
              <a:ext cx="2007870" cy="2007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1331" y="2653283"/>
              <a:ext cx="1659889" cy="1659889"/>
            </a:xfrm>
            <a:custGeom>
              <a:avLst/>
              <a:gdLst/>
              <a:ahLst/>
              <a:cxnLst/>
              <a:rect l="l" t="t" r="r" b="b"/>
              <a:pathLst>
                <a:path w="1659889" h="1659889">
                  <a:moveTo>
                    <a:pt x="829818" y="0"/>
                  </a:moveTo>
                  <a:lnTo>
                    <a:pt x="781060" y="1408"/>
                  </a:lnTo>
                  <a:lnTo>
                    <a:pt x="733044" y="5582"/>
                  </a:lnTo>
                  <a:lnTo>
                    <a:pt x="685848" y="12443"/>
                  </a:lnTo>
                  <a:lnTo>
                    <a:pt x="639549" y="21913"/>
                  </a:lnTo>
                  <a:lnTo>
                    <a:pt x="594226" y="33915"/>
                  </a:lnTo>
                  <a:lnTo>
                    <a:pt x="549956" y="48372"/>
                  </a:lnTo>
                  <a:lnTo>
                    <a:pt x="506816" y="65204"/>
                  </a:lnTo>
                  <a:lnTo>
                    <a:pt x="464886" y="84335"/>
                  </a:lnTo>
                  <a:lnTo>
                    <a:pt x="424243" y="105686"/>
                  </a:lnTo>
                  <a:lnTo>
                    <a:pt x="384963" y="129181"/>
                  </a:lnTo>
                  <a:lnTo>
                    <a:pt x="347127" y="154740"/>
                  </a:lnTo>
                  <a:lnTo>
                    <a:pt x="310810" y="182286"/>
                  </a:lnTo>
                  <a:lnTo>
                    <a:pt x="276092" y="211742"/>
                  </a:lnTo>
                  <a:lnTo>
                    <a:pt x="243049" y="243030"/>
                  </a:lnTo>
                  <a:lnTo>
                    <a:pt x="211760" y="276071"/>
                  </a:lnTo>
                  <a:lnTo>
                    <a:pt x="182302" y="310789"/>
                  </a:lnTo>
                  <a:lnTo>
                    <a:pt x="154754" y="347105"/>
                  </a:lnTo>
                  <a:lnTo>
                    <a:pt x="129193" y="384941"/>
                  </a:lnTo>
                  <a:lnTo>
                    <a:pt x="105697" y="424220"/>
                  </a:lnTo>
                  <a:lnTo>
                    <a:pt x="84344" y="464864"/>
                  </a:lnTo>
                  <a:lnTo>
                    <a:pt x="65211" y="506795"/>
                  </a:lnTo>
                  <a:lnTo>
                    <a:pt x="48377" y="549935"/>
                  </a:lnTo>
                  <a:lnTo>
                    <a:pt x="33919" y="594207"/>
                  </a:lnTo>
                  <a:lnTo>
                    <a:pt x="21916" y="639533"/>
                  </a:lnTo>
                  <a:lnTo>
                    <a:pt x="12444" y="685835"/>
                  </a:lnTo>
                  <a:lnTo>
                    <a:pt x="5582" y="733034"/>
                  </a:lnTo>
                  <a:lnTo>
                    <a:pt x="1408" y="781055"/>
                  </a:lnTo>
                  <a:lnTo>
                    <a:pt x="0" y="829817"/>
                  </a:lnTo>
                  <a:lnTo>
                    <a:pt x="1408" y="878580"/>
                  </a:lnTo>
                  <a:lnTo>
                    <a:pt x="5582" y="926601"/>
                  </a:lnTo>
                  <a:lnTo>
                    <a:pt x="12444" y="973800"/>
                  </a:lnTo>
                  <a:lnTo>
                    <a:pt x="21916" y="1020102"/>
                  </a:lnTo>
                  <a:lnTo>
                    <a:pt x="33919" y="1065428"/>
                  </a:lnTo>
                  <a:lnTo>
                    <a:pt x="48377" y="1109700"/>
                  </a:lnTo>
                  <a:lnTo>
                    <a:pt x="65211" y="1152840"/>
                  </a:lnTo>
                  <a:lnTo>
                    <a:pt x="84344" y="1194771"/>
                  </a:lnTo>
                  <a:lnTo>
                    <a:pt x="105697" y="1235415"/>
                  </a:lnTo>
                  <a:lnTo>
                    <a:pt x="129193" y="1274694"/>
                  </a:lnTo>
                  <a:lnTo>
                    <a:pt x="154754" y="1312530"/>
                  </a:lnTo>
                  <a:lnTo>
                    <a:pt x="182302" y="1348846"/>
                  </a:lnTo>
                  <a:lnTo>
                    <a:pt x="211760" y="1383564"/>
                  </a:lnTo>
                  <a:lnTo>
                    <a:pt x="243049" y="1416605"/>
                  </a:lnTo>
                  <a:lnTo>
                    <a:pt x="276092" y="1447893"/>
                  </a:lnTo>
                  <a:lnTo>
                    <a:pt x="310810" y="1477349"/>
                  </a:lnTo>
                  <a:lnTo>
                    <a:pt x="347127" y="1504895"/>
                  </a:lnTo>
                  <a:lnTo>
                    <a:pt x="384963" y="1530454"/>
                  </a:lnTo>
                  <a:lnTo>
                    <a:pt x="424243" y="1553949"/>
                  </a:lnTo>
                  <a:lnTo>
                    <a:pt x="464886" y="1575300"/>
                  </a:lnTo>
                  <a:lnTo>
                    <a:pt x="506816" y="1594431"/>
                  </a:lnTo>
                  <a:lnTo>
                    <a:pt x="549956" y="1611263"/>
                  </a:lnTo>
                  <a:lnTo>
                    <a:pt x="594226" y="1625720"/>
                  </a:lnTo>
                  <a:lnTo>
                    <a:pt x="639549" y="1637722"/>
                  </a:lnTo>
                  <a:lnTo>
                    <a:pt x="685848" y="1647192"/>
                  </a:lnTo>
                  <a:lnTo>
                    <a:pt x="733044" y="1654053"/>
                  </a:lnTo>
                  <a:lnTo>
                    <a:pt x="781060" y="1658227"/>
                  </a:lnTo>
                  <a:lnTo>
                    <a:pt x="829818" y="1659635"/>
                  </a:lnTo>
                  <a:lnTo>
                    <a:pt x="878580" y="1658227"/>
                  </a:lnTo>
                  <a:lnTo>
                    <a:pt x="926601" y="1654053"/>
                  </a:lnTo>
                  <a:lnTo>
                    <a:pt x="973800" y="1647192"/>
                  </a:lnTo>
                  <a:lnTo>
                    <a:pt x="1020102" y="1637722"/>
                  </a:lnTo>
                  <a:lnTo>
                    <a:pt x="1065428" y="1625720"/>
                  </a:lnTo>
                  <a:lnTo>
                    <a:pt x="1109700" y="1611263"/>
                  </a:lnTo>
                  <a:lnTo>
                    <a:pt x="1152840" y="1594431"/>
                  </a:lnTo>
                  <a:lnTo>
                    <a:pt x="1194771" y="1575300"/>
                  </a:lnTo>
                  <a:lnTo>
                    <a:pt x="1235415" y="1553949"/>
                  </a:lnTo>
                  <a:lnTo>
                    <a:pt x="1274694" y="1530454"/>
                  </a:lnTo>
                  <a:lnTo>
                    <a:pt x="1312530" y="1504895"/>
                  </a:lnTo>
                  <a:lnTo>
                    <a:pt x="1348846" y="1477349"/>
                  </a:lnTo>
                  <a:lnTo>
                    <a:pt x="1383564" y="1447893"/>
                  </a:lnTo>
                  <a:lnTo>
                    <a:pt x="1416605" y="1416605"/>
                  </a:lnTo>
                  <a:lnTo>
                    <a:pt x="1447893" y="1383564"/>
                  </a:lnTo>
                  <a:lnTo>
                    <a:pt x="1477349" y="1348846"/>
                  </a:lnTo>
                  <a:lnTo>
                    <a:pt x="1504895" y="1312530"/>
                  </a:lnTo>
                  <a:lnTo>
                    <a:pt x="1530454" y="1274694"/>
                  </a:lnTo>
                  <a:lnTo>
                    <a:pt x="1553949" y="1235415"/>
                  </a:lnTo>
                  <a:lnTo>
                    <a:pt x="1575300" y="1194771"/>
                  </a:lnTo>
                  <a:lnTo>
                    <a:pt x="1594431" y="1152840"/>
                  </a:lnTo>
                  <a:lnTo>
                    <a:pt x="1611263" y="1109700"/>
                  </a:lnTo>
                  <a:lnTo>
                    <a:pt x="1625720" y="1065428"/>
                  </a:lnTo>
                  <a:lnTo>
                    <a:pt x="1637722" y="1020102"/>
                  </a:lnTo>
                  <a:lnTo>
                    <a:pt x="1647192" y="973800"/>
                  </a:lnTo>
                  <a:lnTo>
                    <a:pt x="1654053" y="926601"/>
                  </a:lnTo>
                  <a:lnTo>
                    <a:pt x="1658227" y="878580"/>
                  </a:lnTo>
                  <a:lnTo>
                    <a:pt x="1659636" y="829817"/>
                  </a:lnTo>
                  <a:lnTo>
                    <a:pt x="1658227" y="781055"/>
                  </a:lnTo>
                  <a:lnTo>
                    <a:pt x="1654053" y="733034"/>
                  </a:lnTo>
                  <a:lnTo>
                    <a:pt x="1647192" y="685835"/>
                  </a:lnTo>
                  <a:lnTo>
                    <a:pt x="1637722" y="639533"/>
                  </a:lnTo>
                  <a:lnTo>
                    <a:pt x="1625720" y="594207"/>
                  </a:lnTo>
                  <a:lnTo>
                    <a:pt x="1611263" y="549935"/>
                  </a:lnTo>
                  <a:lnTo>
                    <a:pt x="1594431" y="506795"/>
                  </a:lnTo>
                  <a:lnTo>
                    <a:pt x="1575300" y="464864"/>
                  </a:lnTo>
                  <a:lnTo>
                    <a:pt x="1553949" y="424220"/>
                  </a:lnTo>
                  <a:lnTo>
                    <a:pt x="1530454" y="384941"/>
                  </a:lnTo>
                  <a:lnTo>
                    <a:pt x="1504895" y="347105"/>
                  </a:lnTo>
                  <a:lnTo>
                    <a:pt x="1477349" y="310789"/>
                  </a:lnTo>
                  <a:lnTo>
                    <a:pt x="1447893" y="276071"/>
                  </a:lnTo>
                  <a:lnTo>
                    <a:pt x="1416605" y="243030"/>
                  </a:lnTo>
                  <a:lnTo>
                    <a:pt x="1383564" y="211742"/>
                  </a:lnTo>
                  <a:lnTo>
                    <a:pt x="1348846" y="182286"/>
                  </a:lnTo>
                  <a:lnTo>
                    <a:pt x="1312530" y="154740"/>
                  </a:lnTo>
                  <a:lnTo>
                    <a:pt x="1274694" y="129181"/>
                  </a:lnTo>
                  <a:lnTo>
                    <a:pt x="1235415" y="105686"/>
                  </a:lnTo>
                  <a:lnTo>
                    <a:pt x="1194771" y="84335"/>
                  </a:lnTo>
                  <a:lnTo>
                    <a:pt x="1152840" y="65204"/>
                  </a:lnTo>
                  <a:lnTo>
                    <a:pt x="1109700" y="48372"/>
                  </a:lnTo>
                  <a:lnTo>
                    <a:pt x="1065428" y="33915"/>
                  </a:lnTo>
                  <a:lnTo>
                    <a:pt x="1020102" y="21913"/>
                  </a:lnTo>
                  <a:lnTo>
                    <a:pt x="973800" y="12443"/>
                  </a:lnTo>
                  <a:lnTo>
                    <a:pt x="926601" y="5582"/>
                  </a:lnTo>
                  <a:lnTo>
                    <a:pt x="878580" y="1408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1238" y="300685"/>
            <a:ext cx="22009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Tem</a:t>
            </a:r>
            <a:r>
              <a:rPr dirty="0" sz="4400" spc="-15">
                <a:solidFill>
                  <a:srgbClr val="FFFFFF"/>
                </a:solidFill>
              </a:rPr>
              <a:t>a</a:t>
            </a:r>
            <a:r>
              <a:rPr dirty="0" sz="4400">
                <a:solidFill>
                  <a:srgbClr val="FFFFFF"/>
                </a:solidFill>
              </a:rPr>
              <a:t>rio</a:t>
            </a:r>
            <a:endParaRPr sz="4400"/>
          </a:p>
        </p:txBody>
      </p:sp>
      <p:grpSp>
        <p:nvGrpSpPr>
          <p:cNvPr id="10" name="object 10"/>
          <p:cNvGrpSpPr/>
          <p:nvPr/>
        </p:nvGrpSpPr>
        <p:grpSpPr>
          <a:xfrm>
            <a:off x="1400555" y="3244595"/>
            <a:ext cx="381000" cy="477520"/>
            <a:chOff x="1400555" y="3244595"/>
            <a:chExt cx="381000" cy="477520"/>
          </a:xfrm>
        </p:grpSpPr>
        <p:sp>
          <p:nvSpPr>
            <p:cNvPr id="11" name="object 11"/>
            <p:cNvSpPr/>
            <p:nvPr/>
          </p:nvSpPr>
          <p:spPr>
            <a:xfrm>
              <a:off x="1400556" y="3244595"/>
              <a:ext cx="381000" cy="477520"/>
            </a:xfrm>
            <a:custGeom>
              <a:avLst/>
              <a:gdLst/>
              <a:ahLst/>
              <a:cxnLst/>
              <a:rect l="l" t="t" r="r" b="b"/>
              <a:pathLst>
                <a:path w="381000" h="477520">
                  <a:moveTo>
                    <a:pt x="381000" y="68834"/>
                  </a:moveTo>
                  <a:lnTo>
                    <a:pt x="372999" y="60960"/>
                  </a:lnTo>
                  <a:lnTo>
                    <a:pt x="73533" y="60960"/>
                  </a:lnTo>
                  <a:lnTo>
                    <a:pt x="65532" y="68834"/>
                  </a:lnTo>
                  <a:lnTo>
                    <a:pt x="65532" y="88392"/>
                  </a:lnTo>
                  <a:lnTo>
                    <a:pt x="73533" y="96012"/>
                  </a:lnTo>
                  <a:lnTo>
                    <a:pt x="372999" y="96012"/>
                  </a:lnTo>
                  <a:lnTo>
                    <a:pt x="381000" y="88392"/>
                  </a:lnTo>
                  <a:lnTo>
                    <a:pt x="381000" y="68834"/>
                  </a:lnTo>
                  <a:close/>
                </a:path>
                <a:path w="381000" h="477520">
                  <a:moveTo>
                    <a:pt x="381000" y="8001"/>
                  </a:moveTo>
                  <a:lnTo>
                    <a:pt x="372999" y="0"/>
                  </a:lnTo>
                  <a:lnTo>
                    <a:pt x="78359" y="0"/>
                  </a:lnTo>
                  <a:lnTo>
                    <a:pt x="47891" y="6172"/>
                  </a:lnTo>
                  <a:lnTo>
                    <a:pt x="22987" y="22974"/>
                  </a:lnTo>
                  <a:lnTo>
                    <a:pt x="6159" y="47853"/>
                  </a:lnTo>
                  <a:lnTo>
                    <a:pt x="0" y="78232"/>
                  </a:lnTo>
                  <a:lnTo>
                    <a:pt x="0" y="398399"/>
                  </a:lnTo>
                  <a:lnTo>
                    <a:pt x="6159" y="428866"/>
                  </a:lnTo>
                  <a:lnTo>
                    <a:pt x="22987" y="453771"/>
                  </a:lnTo>
                  <a:lnTo>
                    <a:pt x="47891" y="470598"/>
                  </a:lnTo>
                  <a:lnTo>
                    <a:pt x="78359" y="476758"/>
                  </a:lnTo>
                  <a:lnTo>
                    <a:pt x="299339" y="476758"/>
                  </a:lnTo>
                  <a:lnTo>
                    <a:pt x="307213" y="468757"/>
                  </a:lnTo>
                  <a:lnTo>
                    <a:pt x="307213" y="449453"/>
                  </a:lnTo>
                  <a:lnTo>
                    <a:pt x="299339" y="441579"/>
                  </a:lnTo>
                  <a:lnTo>
                    <a:pt x="78359" y="441579"/>
                  </a:lnTo>
                  <a:lnTo>
                    <a:pt x="61696" y="438200"/>
                  </a:lnTo>
                  <a:lnTo>
                    <a:pt x="48094" y="428942"/>
                  </a:lnTo>
                  <a:lnTo>
                    <a:pt x="38925" y="415226"/>
                  </a:lnTo>
                  <a:lnTo>
                    <a:pt x="35560" y="398399"/>
                  </a:lnTo>
                  <a:lnTo>
                    <a:pt x="35560" y="143764"/>
                  </a:lnTo>
                  <a:lnTo>
                    <a:pt x="45186" y="149301"/>
                  </a:lnTo>
                  <a:lnTo>
                    <a:pt x="55664" y="153403"/>
                  </a:lnTo>
                  <a:lnTo>
                    <a:pt x="66789" y="155968"/>
                  </a:lnTo>
                  <a:lnTo>
                    <a:pt x="78359" y="156845"/>
                  </a:lnTo>
                  <a:lnTo>
                    <a:pt x="345821" y="156845"/>
                  </a:lnTo>
                  <a:lnTo>
                    <a:pt x="345821" y="469011"/>
                  </a:lnTo>
                  <a:lnTo>
                    <a:pt x="353822" y="477012"/>
                  </a:lnTo>
                  <a:lnTo>
                    <a:pt x="372999" y="477012"/>
                  </a:lnTo>
                  <a:lnTo>
                    <a:pt x="381000" y="469011"/>
                  </a:lnTo>
                  <a:lnTo>
                    <a:pt x="381000" y="143764"/>
                  </a:lnTo>
                  <a:lnTo>
                    <a:pt x="381000" y="129286"/>
                  </a:lnTo>
                  <a:lnTo>
                    <a:pt x="372999" y="121412"/>
                  </a:lnTo>
                  <a:lnTo>
                    <a:pt x="78359" y="121412"/>
                  </a:lnTo>
                  <a:lnTo>
                    <a:pt x="61696" y="118033"/>
                  </a:lnTo>
                  <a:lnTo>
                    <a:pt x="48094" y="108775"/>
                  </a:lnTo>
                  <a:lnTo>
                    <a:pt x="38925" y="95059"/>
                  </a:lnTo>
                  <a:lnTo>
                    <a:pt x="35560" y="78232"/>
                  </a:lnTo>
                  <a:lnTo>
                    <a:pt x="38925" y="61633"/>
                  </a:lnTo>
                  <a:lnTo>
                    <a:pt x="48094" y="48031"/>
                  </a:lnTo>
                  <a:lnTo>
                    <a:pt x="61696" y="38823"/>
                  </a:lnTo>
                  <a:lnTo>
                    <a:pt x="78359" y="35433"/>
                  </a:lnTo>
                  <a:lnTo>
                    <a:pt x="372999" y="35433"/>
                  </a:lnTo>
                  <a:lnTo>
                    <a:pt x="381000" y="27559"/>
                  </a:lnTo>
                  <a:lnTo>
                    <a:pt x="381000" y="8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8091" y="3461003"/>
              <a:ext cx="184403" cy="164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01617" y="322529"/>
            <a:ext cx="7627620" cy="624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Servicios </a:t>
            </a:r>
            <a:r>
              <a:rPr dirty="0" sz="2400">
                <a:latin typeface="Arial"/>
                <a:cs typeface="Arial"/>
              </a:rPr>
              <a:t>basados en la Web vs.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Componentes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Mensajería </a:t>
            </a:r>
            <a:r>
              <a:rPr dirty="0" sz="2400" spc="-5">
                <a:latin typeface="Arial"/>
                <a:cs typeface="Arial"/>
              </a:rPr>
              <a:t>e interacción de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servicios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Modelos </a:t>
            </a:r>
            <a:r>
              <a:rPr dirty="0" sz="2400">
                <a:latin typeface="Arial"/>
                <a:cs typeface="Arial"/>
              </a:rPr>
              <a:t>y formatos </a:t>
            </a:r>
            <a:r>
              <a:rPr dirty="0" sz="2400" spc="-5">
                <a:latin typeface="Arial"/>
                <a:cs typeface="Arial"/>
              </a:rPr>
              <a:t>de </a:t>
            </a:r>
            <a:r>
              <a:rPr dirty="0" sz="2400">
                <a:latin typeface="Arial"/>
                <a:cs typeface="Arial"/>
              </a:rPr>
              <a:t>datos </a:t>
            </a:r>
            <a:r>
              <a:rPr dirty="0" sz="2400" spc="-5">
                <a:latin typeface="Arial"/>
                <a:cs typeface="Arial"/>
              </a:rPr>
              <a:t>de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mensajes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Propiedades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reglas de diseño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REST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Métodos </a:t>
            </a:r>
            <a:r>
              <a:rPr dirty="0" sz="2400">
                <a:latin typeface="Arial"/>
                <a:cs typeface="Arial"/>
              </a:rPr>
              <a:t>HTTP, </a:t>
            </a:r>
            <a:r>
              <a:rPr dirty="0" sz="2400" spc="-5">
                <a:latin typeface="Arial"/>
                <a:cs typeface="Arial"/>
              </a:rPr>
              <a:t>códigos de </a:t>
            </a:r>
            <a:r>
              <a:rPr dirty="0" sz="2400">
                <a:latin typeface="Arial"/>
                <a:cs typeface="Arial"/>
              </a:rPr>
              <a:t>respuesta y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encabezados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Contratos de </a:t>
            </a:r>
            <a:r>
              <a:rPr dirty="0" sz="2400">
                <a:latin typeface="Arial"/>
                <a:cs typeface="Arial"/>
              </a:rPr>
              <a:t>servicios </a:t>
            </a:r>
            <a:r>
              <a:rPr dirty="0" sz="2400" spc="-5">
                <a:latin typeface="Arial"/>
                <a:cs typeface="Arial"/>
              </a:rPr>
              <a:t>REST, recursos </a:t>
            </a:r>
            <a:r>
              <a:rPr dirty="0" sz="2400">
                <a:latin typeface="Arial"/>
                <a:cs typeface="Arial"/>
              </a:rPr>
              <a:t>y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mensajería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Contratos de </a:t>
            </a:r>
            <a:r>
              <a:rPr dirty="0" sz="2400">
                <a:latin typeface="Arial"/>
                <a:cs typeface="Arial"/>
              </a:rPr>
              <a:t>servicios </a:t>
            </a:r>
            <a:r>
              <a:rPr dirty="0" sz="2400" spc="-5">
                <a:latin typeface="Arial"/>
                <a:cs typeface="Arial"/>
              </a:rPr>
              <a:t>web, </a:t>
            </a:r>
            <a:r>
              <a:rPr dirty="0" sz="2400">
                <a:latin typeface="Arial"/>
                <a:cs typeface="Arial"/>
              </a:rPr>
              <a:t>mensajería y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registros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Segoe UI Symbol"/>
              <a:buChar char="✓"/>
              <a:tabLst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Conceptos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terminología de </a:t>
            </a:r>
            <a:r>
              <a:rPr dirty="0" sz="2400">
                <a:latin typeface="Arial"/>
                <a:cs typeface="Arial"/>
              </a:rPr>
              <a:t>computación </a:t>
            </a:r>
            <a:r>
              <a:rPr dirty="0" sz="2400" spc="-5">
                <a:latin typeface="Arial"/>
                <a:cs typeface="Arial"/>
              </a:rPr>
              <a:t>en la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nube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Segoe UI Symbol"/>
              <a:buChar char="✓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Características y </a:t>
            </a:r>
            <a:r>
              <a:rPr dirty="0" sz="2400" spc="-5">
                <a:latin typeface="Arial"/>
                <a:cs typeface="Arial"/>
              </a:rPr>
              <a:t>modelos de la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nube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6977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Modelos </a:t>
            </a:r>
            <a:r>
              <a:rPr dirty="0" spc="-5"/>
              <a:t>y Formatos de Datos </a:t>
            </a:r>
            <a:r>
              <a:rPr dirty="0"/>
              <a:t>de</a:t>
            </a:r>
            <a:r>
              <a:rPr dirty="0" spc="-10"/>
              <a:t> </a:t>
            </a:r>
            <a:r>
              <a:rPr dirty="0" spc="-5"/>
              <a:t>Mensajes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3571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4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JSON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8704" y="1495044"/>
            <a:ext cx="7176770" cy="5064760"/>
            <a:chOff x="298704" y="1495044"/>
            <a:chExt cx="7176770" cy="5064760"/>
          </a:xfrm>
        </p:grpSpPr>
        <p:sp>
          <p:nvSpPr>
            <p:cNvPr id="11" name="object 11"/>
            <p:cNvSpPr/>
            <p:nvPr/>
          </p:nvSpPr>
          <p:spPr>
            <a:xfrm>
              <a:off x="298704" y="1495044"/>
              <a:ext cx="3710940" cy="5059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14444" y="1495044"/>
              <a:ext cx="3160776" cy="50642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575295" y="1566798"/>
            <a:ext cx="4053840" cy="3790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9380" indent="-106680">
              <a:lnSpc>
                <a:spcPct val="100000"/>
              </a:lnSpc>
              <a:spcBef>
                <a:spcPts val="95"/>
              </a:spcBef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Los datos se representan en parejas de</a:t>
            </a:r>
            <a:r>
              <a:rPr dirty="0" sz="1300" spc="145">
                <a:latin typeface="Arial"/>
                <a:cs typeface="Arial"/>
              </a:rPr>
              <a:t> </a:t>
            </a:r>
            <a:r>
              <a:rPr dirty="0" sz="1300" spc="-5">
                <a:latin typeface="Arial"/>
                <a:cs typeface="Arial"/>
              </a:rPr>
              <a:t>nombre/valor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Los datos se separan por</a:t>
            </a:r>
            <a:r>
              <a:rPr dirty="0" sz="1300" spc="75">
                <a:latin typeface="Arial"/>
                <a:cs typeface="Arial"/>
              </a:rPr>
              <a:t> </a:t>
            </a:r>
            <a:r>
              <a:rPr dirty="0" sz="1300" spc="-5">
                <a:latin typeface="Arial"/>
                <a:cs typeface="Arial"/>
              </a:rPr>
              <a:t>comas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Los objetos se representan con</a:t>
            </a:r>
            <a:r>
              <a:rPr dirty="0" sz="1300" spc="95">
                <a:latin typeface="Arial"/>
                <a:cs typeface="Arial"/>
              </a:rPr>
              <a:t> </a:t>
            </a:r>
            <a:r>
              <a:rPr dirty="0" sz="1300" spc="-5">
                <a:latin typeface="Arial"/>
                <a:cs typeface="Arial"/>
              </a:rPr>
              <a:t>llaves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Los arrays se representan con</a:t>
            </a:r>
            <a:r>
              <a:rPr dirty="0" sz="1300" spc="110">
                <a:latin typeface="Arial"/>
                <a:cs typeface="Arial"/>
              </a:rPr>
              <a:t> </a:t>
            </a:r>
            <a:r>
              <a:rPr dirty="0" sz="1300" spc="-5">
                <a:latin typeface="Arial"/>
                <a:cs typeface="Arial"/>
              </a:rPr>
              <a:t>corchetes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spc="-5">
                <a:latin typeface="Arial"/>
                <a:cs typeface="Arial"/>
              </a:rPr>
              <a:t>JSON soporta cuatro tipos</a:t>
            </a:r>
            <a:r>
              <a:rPr dirty="0" sz="1300" spc="65">
                <a:latin typeface="Arial"/>
                <a:cs typeface="Arial"/>
              </a:rPr>
              <a:t> </a:t>
            </a:r>
            <a:r>
              <a:rPr dirty="0" sz="1300" spc="-5">
                <a:latin typeface="Arial"/>
                <a:cs typeface="Arial"/>
              </a:rPr>
              <a:t>primitivos: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strings</a:t>
            </a:r>
            <a:endParaRPr sz="130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numbers</a:t>
            </a:r>
            <a:endParaRPr sz="130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10">
                <a:latin typeface="Arial"/>
                <a:cs typeface="Arial"/>
              </a:rPr>
              <a:t>booleans</a:t>
            </a:r>
            <a:endParaRPr sz="130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10">
                <a:latin typeface="Arial"/>
                <a:cs typeface="Arial"/>
              </a:rPr>
              <a:t>null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spc="-10">
                <a:latin typeface="Arial"/>
                <a:cs typeface="Arial"/>
              </a:rPr>
              <a:t>Estructuras </a:t>
            </a:r>
            <a:r>
              <a:rPr dirty="0" sz="1300" spc="-5">
                <a:latin typeface="Arial"/>
                <a:cs typeface="Arial"/>
              </a:rPr>
              <a:t>de</a:t>
            </a:r>
            <a:r>
              <a:rPr dirty="0" sz="1300" spc="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datos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spcBef>
                <a:spcPts val="5"/>
              </a:spcBef>
              <a:buChar char="•"/>
              <a:tabLst>
                <a:tab pos="119380" algn="l"/>
              </a:tabLst>
            </a:pPr>
            <a:r>
              <a:rPr dirty="0" sz="1300" spc="-10">
                <a:latin typeface="Arial"/>
                <a:cs typeface="Arial"/>
              </a:rPr>
              <a:t>objetos</a:t>
            </a:r>
            <a:endParaRPr sz="1300">
              <a:latin typeface="Arial"/>
              <a:cs typeface="Arial"/>
            </a:endParaRPr>
          </a:p>
          <a:p>
            <a:pPr marL="119380" indent="-106680">
              <a:lnSpc>
                <a:spcPct val="100000"/>
              </a:lnSpc>
              <a:buChar char="•"/>
              <a:tabLst>
                <a:tab pos="119380" algn="l"/>
              </a:tabLst>
            </a:pPr>
            <a:r>
              <a:rPr dirty="0" sz="1300" spc="-5">
                <a:latin typeface="Arial"/>
                <a:cs typeface="Arial"/>
              </a:rPr>
              <a:t>arrays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5948" y="6502400"/>
            <a:ext cx="989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</a:t>
            </a:r>
            <a:r>
              <a:rPr dirty="0" sz="1800" spc="-15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8892" y="6502400"/>
            <a:ext cx="161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Instancia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JSON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6298" y="2383282"/>
            <a:ext cx="5664835" cy="3707129"/>
            <a:chOff x="606298" y="2383282"/>
            <a:chExt cx="5664835" cy="3707129"/>
          </a:xfrm>
        </p:grpSpPr>
        <p:sp>
          <p:nvSpPr>
            <p:cNvPr id="17" name="object 17"/>
            <p:cNvSpPr/>
            <p:nvPr/>
          </p:nvSpPr>
          <p:spPr>
            <a:xfrm>
              <a:off x="612648" y="2389632"/>
              <a:ext cx="3350260" cy="3694429"/>
            </a:xfrm>
            <a:custGeom>
              <a:avLst/>
              <a:gdLst/>
              <a:ahLst/>
              <a:cxnLst/>
              <a:rect l="l" t="t" r="r" b="b"/>
              <a:pathLst>
                <a:path w="3350260" h="3694429">
                  <a:moveTo>
                    <a:pt x="0" y="3694176"/>
                  </a:moveTo>
                  <a:lnTo>
                    <a:pt x="3349752" y="3694176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3694176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24681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83811" y="3265043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48075" marR="5080" indent="-357441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Propiedades y </a:t>
            </a:r>
            <a:r>
              <a:rPr dirty="0" sz="4400" spc="-5"/>
              <a:t>Reglas </a:t>
            </a:r>
            <a:r>
              <a:rPr dirty="0" sz="4400"/>
              <a:t>de</a:t>
            </a:r>
            <a:r>
              <a:rPr dirty="0" sz="4400" spc="-35"/>
              <a:t> </a:t>
            </a:r>
            <a:r>
              <a:rPr dirty="0" sz="4400"/>
              <a:t>Diseño  REST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8772" y="1655191"/>
            <a:ext cx="10646410" cy="4792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5875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Representational </a:t>
            </a:r>
            <a:r>
              <a:rPr dirty="0" sz="2000" spc="-5">
                <a:latin typeface="Arial"/>
                <a:cs typeface="Arial"/>
              </a:rPr>
              <a:t>State </a:t>
            </a:r>
            <a:r>
              <a:rPr dirty="0" sz="2000">
                <a:latin typeface="Arial"/>
                <a:cs typeface="Arial"/>
              </a:rPr>
              <a:t>Transfer (</a:t>
            </a:r>
            <a:r>
              <a:rPr dirty="0" sz="2000" b="1">
                <a:latin typeface="Arial"/>
                <a:cs typeface="Arial"/>
              </a:rPr>
              <a:t>REST</a:t>
            </a:r>
            <a:r>
              <a:rPr dirty="0" sz="2000">
                <a:latin typeface="Arial"/>
                <a:cs typeface="Arial"/>
              </a:rPr>
              <a:t>) </a:t>
            </a:r>
            <a:r>
              <a:rPr dirty="0" sz="2000" spc="-5">
                <a:latin typeface="Arial"/>
                <a:cs typeface="Arial"/>
              </a:rPr>
              <a:t>es un </a:t>
            </a:r>
            <a:r>
              <a:rPr dirty="0" sz="2000" b="1">
                <a:latin typeface="Arial"/>
                <a:cs typeface="Arial"/>
              </a:rPr>
              <a:t>estilo arquitectónico distribuido basado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  la arquitectura </a:t>
            </a:r>
            <a:r>
              <a:rPr dirty="0" sz="2000" spc="-5" b="1">
                <a:latin typeface="Arial"/>
                <a:cs typeface="Arial"/>
              </a:rPr>
              <a:t>subyacente </a:t>
            </a:r>
            <a:r>
              <a:rPr dirty="0" sz="2000" b="1">
                <a:latin typeface="Arial"/>
                <a:cs typeface="Arial"/>
              </a:rPr>
              <a:t>de la World Wide</a:t>
            </a:r>
            <a:r>
              <a:rPr dirty="0" sz="2000" spc="-1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Web.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55"/>
              </a:spcBef>
            </a:pPr>
            <a:r>
              <a:rPr dirty="0" sz="2000">
                <a:latin typeface="Arial"/>
                <a:cs typeface="Arial"/>
              </a:rPr>
              <a:t>Cuando se creó la World Wide Web, </a:t>
            </a:r>
            <a:r>
              <a:rPr dirty="0" sz="2000" b="1">
                <a:latin typeface="Arial"/>
                <a:cs typeface="Arial"/>
              </a:rPr>
              <a:t>había una serie de propiedades arquitectónicas</a:t>
            </a:r>
            <a:r>
              <a:rPr dirty="0" sz="2000" spc="-19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clave  </a:t>
            </a:r>
            <a:r>
              <a:rPr dirty="0" sz="2000" b="1">
                <a:latin typeface="Arial"/>
                <a:cs typeface="Arial"/>
              </a:rPr>
              <a:t>que se consideraban necesarias para lograr una arquitectura robusta y</a:t>
            </a:r>
            <a:r>
              <a:rPr dirty="0" sz="2000" spc="-2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escalable.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2000">
                <a:latin typeface="Arial"/>
                <a:cs typeface="Arial"/>
              </a:rPr>
              <a:t>El </a:t>
            </a:r>
            <a:r>
              <a:rPr dirty="0" sz="2000" b="1">
                <a:latin typeface="Arial"/>
                <a:cs typeface="Arial"/>
              </a:rPr>
              <a:t>logro de estas propiedades </a:t>
            </a:r>
            <a:r>
              <a:rPr dirty="0" sz="2000">
                <a:latin typeface="Arial"/>
                <a:cs typeface="Arial"/>
              </a:rPr>
              <a:t>se considera el </a:t>
            </a:r>
            <a:r>
              <a:rPr dirty="0" sz="2000" spc="-5" b="1">
                <a:latin typeface="Arial"/>
                <a:cs typeface="Arial"/>
              </a:rPr>
              <a:t>objetivo </a:t>
            </a:r>
            <a:r>
              <a:rPr dirty="0" sz="2000" b="1">
                <a:latin typeface="Arial"/>
                <a:cs typeface="Arial"/>
              </a:rPr>
              <a:t>de diseño de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REST.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Scalability</a:t>
            </a:r>
            <a:endParaRPr sz="200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Simplicity</a:t>
            </a:r>
            <a:endParaRPr sz="200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Modifiability</a:t>
            </a:r>
            <a:endParaRPr sz="200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Visibility</a:t>
            </a:r>
            <a:endParaRPr sz="2000">
              <a:latin typeface="Arial"/>
              <a:cs typeface="Arial"/>
            </a:endParaRPr>
          </a:p>
          <a:p>
            <a:pPr marL="459105" indent="-163830">
              <a:lnSpc>
                <a:spcPct val="100000"/>
              </a:lnSpc>
              <a:buFont typeface="Arial"/>
              <a:buChar char="•"/>
              <a:tabLst>
                <a:tab pos="45974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Reliability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28427" y="4979182"/>
            <a:ext cx="1335145" cy="1093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5642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Propiedades de 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5381" y="1538986"/>
            <a:ext cx="9878695" cy="4368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243204" indent="-163195">
              <a:lnSpc>
                <a:spcPct val="100000"/>
              </a:lnSpc>
              <a:buChar char="•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La capacidad de soportar un buen rendimiento en el uso de la red entre</a:t>
            </a:r>
            <a:r>
              <a:rPr dirty="0" sz="2000" spc="-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interacciones</a:t>
            </a:r>
            <a:endParaRPr sz="2000">
              <a:latin typeface="Arial"/>
              <a:cs typeface="Arial"/>
            </a:endParaRPr>
          </a:p>
          <a:p>
            <a:pPr marL="243204" indent="-163195">
              <a:lnSpc>
                <a:spcPct val="100000"/>
              </a:lnSpc>
              <a:buChar char="•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Rendimiento en </a:t>
            </a:r>
            <a:r>
              <a:rPr dirty="0" sz="2000" spc="-5">
                <a:latin typeface="Arial"/>
                <a:cs typeface="Arial"/>
              </a:rPr>
              <a:t>la </a:t>
            </a:r>
            <a:r>
              <a:rPr dirty="0" sz="2000">
                <a:latin typeface="Arial"/>
                <a:cs typeface="Arial"/>
              </a:rPr>
              <a:t>red (uso de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banda)</a:t>
            </a:r>
            <a:endParaRPr sz="2000">
              <a:latin typeface="Arial"/>
              <a:cs typeface="Arial"/>
            </a:endParaRPr>
          </a:p>
          <a:p>
            <a:pPr marL="243204" indent="-163195">
              <a:lnSpc>
                <a:spcPct val="100000"/>
              </a:lnSpc>
              <a:spcBef>
                <a:spcPts val="5"/>
              </a:spcBef>
              <a:buChar char="•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Rendimiento percibido por el usuario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(latencia)</a:t>
            </a:r>
            <a:endParaRPr sz="2000">
              <a:latin typeface="Arial"/>
              <a:cs typeface="Arial"/>
            </a:endParaRPr>
          </a:p>
          <a:p>
            <a:pPr marL="243204" indent="-163195">
              <a:lnSpc>
                <a:spcPct val="100000"/>
              </a:lnSpc>
              <a:buChar char="•"/>
              <a:tabLst>
                <a:tab pos="243840" algn="l"/>
              </a:tabLst>
            </a:pPr>
            <a:r>
              <a:rPr dirty="0" sz="2000">
                <a:latin typeface="Arial"/>
                <a:cs typeface="Arial"/>
              </a:rPr>
              <a:t>Eficiencia de la red (cantidad de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interacciones)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Scalability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Soportar un gran número de instancias e interacciones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concurrentes.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Arial"/>
                <a:cs typeface="Arial"/>
              </a:rPr>
              <a:t>Simplicity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9969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El uso </a:t>
            </a:r>
            <a:r>
              <a:rPr dirty="0" sz="1800" spc="-1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interfaces livianas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consistentes por medio del contrato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uniforme.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5642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Propiedades de 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7119" y="1581403"/>
            <a:ext cx="10643235" cy="3388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Modifiability</a:t>
            </a:r>
            <a:endParaRPr sz="200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  <a:spcBef>
                <a:spcPts val="1700"/>
              </a:spcBef>
            </a:pPr>
            <a:r>
              <a:rPr dirty="0" sz="1800" spc="-5">
                <a:latin typeface="Arial"/>
                <a:cs typeface="Arial"/>
              </a:rPr>
              <a:t>La capacidad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facilidad de soportar cambios en la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arquitectura.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Visibility</a:t>
            </a:r>
            <a:endParaRPr sz="2000">
              <a:latin typeface="Arial"/>
              <a:cs typeface="Arial"/>
            </a:endParaRPr>
          </a:p>
          <a:p>
            <a:pPr marL="168275">
              <a:lnSpc>
                <a:spcPct val="100000"/>
              </a:lnSpc>
              <a:spcBef>
                <a:spcPts val="1455"/>
              </a:spcBef>
            </a:pPr>
            <a:r>
              <a:rPr dirty="0" sz="1800" spc="-5">
                <a:latin typeface="Arial"/>
                <a:cs typeface="Arial"/>
              </a:rPr>
              <a:t>Recolección de información de los mensajes sin tener detalles de un contrato de servicio en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específico.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Reliability</a:t>
            </a:r>
            <a:endParaRPr sz="2000">
              <a:latin typeface="Arial"/>
              <a:cs typeface="Arial"/>
            </a:endParaRPr>
          </a:p>
          <a:p>
            <a:pPr marL="168275" marR="1450975">
              <a:lnSpc>
                <a:spcPct val="100000"/>
              </a:lnSpc>
              <a:spcBef>
                <a:spcPts val="1495"/>
              </a:spcBef>
            </a:pPr>
            <a:r>
              <a:rPr dirty="0" sz="1800" spc="-5">
                <a:latin typeface="Arial"/>
                <a:cs typeface="Arial"/>
              </a:rPr>
              <a:t>Soportar de manera consistente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fiable la entrega de mensajes entre las interacciones a  pesar de posibles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fallas.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24680" y="2156293"/>
            <a:ext cx="8081645" cy="4511675"/>
            <a:chOff x="3924680" y="2156293"/>
            <a:chExt cx="8081645" cy="4511675"/>
          </a:xfrm>
        </p:grpSpPr>
        <p:sp>
          <p:nvSpPr>
            <p:cNvPr id="11" name="object 11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09515" y="2354580"/>
              <a:ext cx="6047232" cy="4290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1" y="3265043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07644" y="1757299"/>
            <a:ext cx="93649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Para </a:t>
            </a:r>
            <a:r>
              <a:rPr dirty="0" sz="2000" b="1">
                <a:latin typeface="Arial"/>
                <a:cs typeface="Arial"/>
              </a:rPr>
              <a:t>lograr las propiedades REST</a:t>
            </a:r>
            <a:r>
              <a:rPr dirty="0" sz="2000">
                <a:latin typeface="Arial"/>
                <a:cs typeface="Arial"/>
              </a:rPr>
              <a:t>, se </a:t>
            </a:r>
            <a:r>
              <a:rPr dirty="0" sz="2000" b="1">
                <a:latin typeface="Arial"/>
                <a:cs typeface="Arial"/>
              </a:rPr>
              <a:t>aplican las siguientes reglas de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diseño: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2107" y="3269995"/>
            <a:ext cx="235521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75895" algn="l"/>
              </a:tabLst>
            </a:pP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Client-Server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Stateless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Cache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Layered</a:t>
            </a:r>
            <a:r>
              <a:rPr dirty="0" sz="2000" spc="-1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Code-On-Demand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Uniform</a:t>
            </a:r>
            <a:r>
              <a:rPr dirty="0" sz="2000" spc="-6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Contract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16071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Arial"/>
                <a:cs typeface="Arial"/>
              </a:rPr>
              <a:t>Client-Server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4241" y="1757298"/>
            <a:ext cx="596836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separación </a:t>
            </a:r>
            <a:r>
              <a:rPr dirty="0" sz="1800" b="1">
                <a:latin typeface="Arial"/>
                <a:cs typeface="Arial"/>
              </a:rPr>
              <a:t>de los </a:t>
            </a:r>
            <a:r>
              <a:rPr dirty="0" sz="1800" spc="-5" b="1">
                <a:latin typeface="Arial"/>
                <a:cs typeface="Arial"/>
              </a:rPr>
              <a:t>clientes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servidor </a:t>
            </a:r>
            <a:r>
              <a:rPr dirty="0" sz="1800" spc="-10">
                <a:latin typeface="Arial"/>
                <a:cs typeface="Arial"/>
              </a:rPr>
              <a:t>ayuda </a:t>
            </a:r>
            <a:r>
              <a:rPr dirty="0" sz="1800" spc="-5">
                <a:latin typeface="Arial"/>
                <a:cs typeface="Arial"/>
              </a:rPr>
              <a:t>a  establecer una </a:t>
            </a:r>
            <a:r>
              <a:rPr dirty="0" sz="1800" spc="-5" b="1">
                <a:latin typeface="Arial"/>
                <a:cs typeface="Arial"/>
              </a:rPr>
              <a:t>arquitectura </a:t>
            </a:r>
            <a:r>
              <a:rPr dirty="0" sz="1800" b="1">
                <a:latin typeface="Arial"/>
                <a:cs typeface="Arial"/>
              </a:rPr>
              <a:t>distribuida </a:t>
            </a:r>
            <a:r>
              <a:rPr dirty="0" sz="1800" spc="-5" b="1">
                <a:latin typeface="Arial"/>
                <a:cs typeface="Arial"/>
              </a:rPr>
              <a:t>fundamental,  </a:t>
            </a:r>
            <a:r>
              <a:rPr dirty="0" sz="1800" spc="-10">
                <a:latin typeface="Arial"/>
                <a:cs typeface="Arial"/>
              </a:rPr>
              <a:t>apoyando </a:t>
            </a:r>
            <a:r>
              <a:rPr dirty="0" sz="1800">
                <a:latin typeface="Arial"/>
                <a:cs typeface="Arial"/>
              </a:rPr>
              <a:t>así </a:t>
            </a: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evolución </a:t>
            </a:r>
            <a:r>
              <a:rPr dirty="0" sz="1800" b="1">
                <a:latin typeface="Arial"/>
                <a:cs typeface="Arial"/>
              </a:rPr>
              <a:t>independiente </a:t>
            </a:r>
            <a:r>
              <a:rPr dirty="0" sz="1800" spc="-5">
                <a:latin typeface="Arial"/>
                <a:cs typeface="Arial"/>
              </a:rPr>
              <a:t>de la lógica del  servidor </a:t>
            </a:r>
            <a:r>
              <a:rPr dirty="0" sz="1800">
                <a:latin typeface="Arial"/>
                <a:cs typeface="Arial"/>
              </a:rPr>
              <a:t>y sus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clientes.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7095" y="2174748"/>
            <a:ext cx="4395470" cy="4352925"/>
            <a:chOff x="387095" y="2174748"/>
            <a:chExt cx="4395470" cy="4352925"/>
          </a:xfrm>
        </p:grpSpPr>
        <p:sp>
          <p:nvSpPr>
            <p:cNvPr id="14" name="object 14"/>
            <p:cNvSpPr/>
            <p:nvPr/>
          </p:nvSpPr>
          <p:spPr>
            <a:xfrm>
              <a:off x="387095" y="2174748"/>
              <a:ext cx="4395216" cy="43525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984241" y="3152597"/>
            <a:ext cx="6095365" cy="3379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384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Desde </a:t>
            </a:r>
            <a:r>
              <a:rPr dirty="0" sz="1800">
                <a:latin typeface="Arial"/>
                <a:cs typeface="Arial"/>
              </a:rPr>
              <a:t>la </a:t>
            </a:r>
            <a:r>
              <a:rPr dirty="0" sz="1800" spc="-10" b="1">
                <a:latin typeface="Arial"/>
                <a:cs typeface="Arial"/>
              </a:rPr>
              <a:t>perspectiva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5" b="1">
                <a:latin typeface="Arial"/>
                <a:cs typeface="Arial"/>
              </a:rPr>
              <a:t>contrato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</a:t>
            </a:r>
            <a:r>
              <a:rPr dirty="0" sz="1800" spc="-10">
                <a:latin typeface="Arial"/>
                <a:cs typeface="Arial"/>
              </a:rPr>
              <a:t>, </a:t>
            </a:r>
            <a:r>
              <a:rPr dirty="0" sz="1800" spc="-5">
                <a:latin typeface="Arial"/>
                <a:cs typeface="Arial"/>
              </a:rPr>
              <a:t>esta  restricción r</a:t>
            </a:r>
            <a:r>
              <a:rPr dirty="0" sz="1800" spc="-5" b="1">
                <a:latin typeface="Arial"/>
                <a:cs typeface="Arial"/>
              </a:rPr>
              <a:t>equiere </a:t>
            </a:r>
            <a:r>
              <a:rPr dirty="0" sz="1800" b="1">
                <a:latin typeface="Arial"/>
                <a:cs typeface="Arial"/>
              </a:rPr>
              <a:t>que un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ofrezca </a:t>
            </a:r>
            <a:r>
              <a:rPr dirty="0" sz="1800" b="1">
                <a:latin typeface="Arial"/>
                <a:cs typeface="Arial"/>
              </a:rPr>
              <a:t>una o </a:t>
            </a:r>
            <a:r>
              <a:rPr dirty="0" sz="1800" spc="-5" b="1">
                <a:latin typeface="Arial"/>
                <a:cs typeface="Arial"/>
              </a:rPr>
              <a:t>más  capacidades.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"/>
              <a:cs typeface="Arial"/>
            </a:endParaRPr>
          </a:p>
          <a:p>
            <a:pPr marL="12700" marR="69469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El consumidor del servicio como </a:t>
            </a:r>
            <a:r>
              <a:rPr dirty="0" sz="1800" b="1">
                <a:latin typeface="Arial"/>
                <a:cs typeface="Arial"/>
              </a:rPr>
              <a:t>cliente del </a:t>
            </a:r>
            <a:r>
              <a:rPr dirty="0" sz="1800" spc="-10" b="1">
                <a:latin typeface="Arial"/>
                <a:cs typeface="Arial"/>
              </a:rPr>
              <a:t>servicio  invoca </a:t>
            </a:r>
            <a:r>
              <a:rPr dirty="0" sz="1800" b="1">
                <a:latin typeface="Arial"/>
                <a:cs typeface="Arial"/>
              </a:rPr>
              <a:t>una </a:t>
            </a:r>
            <a:r>
              <a:rPr dirty="0" sz="1800" spc="-5" b="1">
                <a:latin typeface="Arial"/>
                <a:cs typeface="Arial"/>
              </a:rPr>
              <a:t>capacidad enviando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5" b="1">
                <a:latin typeface="Arial"/>
                <a:cs typeface="Arial"/>
              </a:rPr>
              <a:t>mensaje de  </a:t>
            </a:r>
            <a:r>
              <a:rPr dirty="0" sz="1800" b="1">
                <a:latin typeface="Arial"/>
                <a:cs typeface="Arial"/>
              </a:rPr>
              <a:t>solicitud </a:t>
            </a:r>
            <a:r>
              <a:rPr dirty="0" sz="1800" spc="-5">
                <a:latin typeface="Arial"/>
                <a:cs typeface="Arial"/>
              </a:rPr>
              <a:t>para que el servicio realice una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actividad.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posteriormente responde </a:t>
            </a:r>
            <a:r>
              <a:rPr dirty="0" sz="1800" b="1">
                <a:latin typeface="Arial"/>
                <a:cs typeface="Arial"/>
              </a:rPr>
              <a:t>con un </a:t>
            </a:r>
            <a:r>
              <a:rPr dirty="0" sz="1800" spc="-5" b="1">
                <a:latin typeface="Arial"/>
                <a:cs typeface="Arial"/>
              </a:rPr>
              <a:t>mensaje </a:t>
            </a:r>
            <a:r>
              <a:rPr dirty="0" sz="1800" b="1">
                <a:latin typeface="Arial"/>
                <a:cs typeface="Arial"/>
              </a:rPr>
              <a:t>de  </a:t>
            </a:r>
            <a:r>
              <a:rPr dirty="0" sz="1800" spc="-5" b="1">
                <a:latin typeface="Arial"/>
                <a:cs typeface="Arial"/>
              </a:rPr>
              <a:t>respuesta.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Soporta 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propiedad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3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“Modifiability”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11436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Stateless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4747" y="1874646"/>
            <a:ext cx="62083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Sin </a:t>
            </a:r>
            <a:r>
              <a:rPr dirty="0" sz="1800" spc="-5" b="1">
                <a:latin typeface="Arial"/>
                <a:cs typeface="Arial"/>
              </a:rPr>
              <a:t>estado, es </a:t>
            </a:r>
            <a:r>
              <a:rPr dirty="0" sz="1800" b="1">
                <a:latin typeface="Arial"/>
                <a:cs typeface="Arial"/>
              </a:rPr>
              <a:t>una de las principales influencias </a:t>
            </a:r>
            <a:r>
              <a:rPr dirty="0" sz="1800" spc="-5" b="1">
                <a:latin typeface="Arial"/>
                <a:cs typeface="Arial"/>
              </a:rPr>
              <a:t>sobre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el  diseño </a:t>
            </a:r>
            <a:r>
              <a:rPr dirty="0" sz="1800" b="1">
                <a:latin typeface="Arial"/>
                <a:cs typeface="Arial"/>
              </a:rPr>
              <a:t>del contrato de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>
                <a:latin typeface="Arial"/>
                <a:cs typeface="Arial"/>
              </a:rPr>
              <a:t>en la arquitectura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02891" y="2670175"/>
            <a:ext cx="8785860" cy="393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586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 no </a:t>
            </a:r>
            <a:r>
              <a:rPr dirty="0" sz="1800" spc="-5" b="1">
                <a:latin typeface="Arial"/>
                <a:cs typeface="Arial"/>
              </a:rPr>
              <a:t>tienen estado entre </a:t>
            </a:r>
            <a:r>
              <a:rPr dirty="0" sz="1800" b="1">
                <a:latin typeface="Arial"/>
                <a:cs typeface="Arial"/>
              </a:rPr>
              <a:t>las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solicitudes.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243586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es responsable </a:t>
            </a:r>
            <a:r>
              <a:rPr dirty="0" sz="1800" b="1">
                <a:latin typeface="Arial"/>
                <a:cs typeface="Arial"/>
              </a:rPr>
              <a:t>de los datos del </a:t>
            </a:r>
            <a:r>
              <a:rPr dirty="0" sz="1800" spc="-5" b="1">
                <a:latin typeface="Arial"/>
                <a:cs typeface="Arial"/>
              </a:rPr>
              <a:t>recurso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pero</a:t>
            </a:r>
            <a:endParaRPr sz="1800">
              <a:latin typeface="Arial"/>
              <a:cs typeface="Arial"/>
            </a:endParaRPr>
          </a:p>
          <a:p>
            <a:pPr marL="243586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no debe </a:t>
            </a:r>
            <a:r>
              <a:rPr dirty="0" sz="1800" spc="-5" b="1">
                <a:latin typeface="Arial"/>
                <a:cs typeface="Arial"/>
              </a:rPr>
              <a:t>almacenar el estado </a:t>
            </a:r>
            <a:r>
              <a:rPr dirty="0" sz="1800" b="1">
                <a:latin typeface="Arial"/>
                <a:cs typeface="Arial"/>
              </a:rPr>
              <a:t>de la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sesión.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2435860" marR="14414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Esto </a:t>
            </a:r>
            <a:r>
              <a:rPr dirty="0" sz="1800" b="1">
                <a:latin typeface="Arial"/>
                <a:cs typeface="Arial"/>
              </a:rPr>
              <a:t>significa que en </a:t>
            </a:r>
            <a:r>
              <a:rPr dirty="0" sz="1800" spc="-5" b="1">
                <a:latin typeface="Arial"/>
                <a:cs typeface="Arial"/>
              </a:rPr>
              <a:t>cada </a:t>
            </a:r>
            <a:r>
              <a:rPr dirty="0" sz="1800" b="1">
                <a:latin typeface="Arial"/>
                <a:cs typeface="Arial"/>
              </a:rPr>
              <a:t>solicitud de un consumidor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  </a:t>
            </a:r>
            <a:r>
              <a:rPr dirty="0" sz="1800" spc="-5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debe contener los datos de </a:t>
            </a:r>
            <a:r>
              <a:rPr dirty="0" sz="1800" spc="-5" b="1">
                <a:latin typeface="Arial"/>
                <a:cs typeface="Arial"/>
              </a:rPr>
              <a:t>sesión requeridos  </a:t>
            </a:r>
            <a:r>
              <a:rPr dirty="0" sz="1800" spc="-5">
                <a:latin typeface="Arial"/>
                <a:cs typeface="Arial"/>
              </a:rPr>
              <a:t>para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interactuar.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2424430" marR="76581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Cualquier dato </a:t>
            </a:r>
            <a:r>
              <a:rPr dirty="0" sz="1800" spc="-5" b="1">
                <a:latin typeface="Arial"/>
                <a:cs typeface="Arial"/>
              </a:rPr>
              <a:t>relacionado </a:t>
            </a:r>
            <a:r>
              <a:rPr dirty="0" sz="1800" b="1">
                <a:latin typeface="Arial"/>
                <a:cs typeface="Arial"/>
              </a:rPr>
              <a:t>con la </a:t>
            </a:r>
            <a:r>
              <a:rPr dirty="0" sz="1800" spc="-5" b="1">
                <a:latin typeface="Arial"/>
                <a:cs typeface="Arial"/>
              </a:rPr>
              <a:t>sesión </a:t>
            </a:r>
            <a:r>
              <a:rPr dirty="0" sz="1800" b="1">
                <a:latin typeface="Arial"/>
                <a:cs typeface="Arial"/>
              </a:rPr>
              <a:t>de un  </a:t>
            </a:r>
            <a:r>
              <a:rPr dirty="0" sz="1800" spc="-5" b="1">
                <a:latin typeface="Arial"/>
                <a:cs typeface="Arial"/>
              </a:rPr>
              <a:t>consumidor </a:t>
            </a:r>
            <a:r>
              <a:rPr dirty="0" sz="1800" spc="-5">
                <a:latin typeface="Arial"/>
                <a:cs typeface="Arial"/>
              </a:rPr>
              <a:t>de servicio </a:t>
            </a:r>
            <a:r>
              <a:rPr dirty="0" sz="1800" b="1">
                <a:latin typeface="Arial"/>
                <a:cs typeface="Arial"/>
              </a:rPr>
              <a:t>debe </a:t>
            </a:r>
            <a:r>
              <a:rPr dirty="0" sz="1800" spc="-10" b="1">
                <a:latin typeface="Arial"/>
                <a:cs typeface="Arial"/>
              </a:rPr>
              <a:t>devolverse </a:t>
            </a:r>
            <a:r>
              <a:rPr dirty="0" sz="1800" spc="-5" b="1">
                <a:latin typeface="Arial"/>
                <a:cs typeface="Arial"/>
              </a:rPr>
              <a:t>para </a:t>
            </a:r>
            <a:r>
              <a:rPr dirty="0" sz="1800" b="1">
                <a:latin typeface="Arial"/>
                <a:cs typeface="Arial"/>
              </a:rPr>
              <a:t>que </a:t>
            </a:r>
            <a:r>
              <a:rPr dirty="0" sz="1800" spc="-5" b="1">
                <a:latin typeface="Arial"/>
                <a:cs typeface="Arial"/>
              </a:rPr>
              <a:t>el  </a:t>
            </a:r>
            <a:r>
              <a:rPr dirty="0" sz="1800" b="1">
                <a:latin typeface="Arial"/>
                <a:cs typeface="Arial"/>
              </a:rPr>
              <a:t>consumidor de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pueda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almacenarla.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Soporta las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propiedades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“Scalability”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y</a:t>
            </a:r>
            <a:r>
              <a:rPr dirty="0" sz="1800" spc="-2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“Reliability”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1748" y="2139695"/>
            <a:ext cx="3886835" cy="4067810"/>
            <a:chOff x="621748" y="2139695"/>
            <a:chExt cx="3886835" cy="4067810"/>
          </a:xfrm>
        </p:grpSpPr>
        <p:sp>
          <p:nvSpPr>
            <p:cNvPr id="15" name="object 15"/>
            <p:cNvSpPr/>
            <p:nvPr/>
          </p:nvSpPr>
          <p:spPr>
            <a:xfrm>
              <a:off x="621748" y="2139695"/>
              <a:ext cx="3793329" cy="40676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789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Ca</a:t>
            </a:r>
            <a:r>
              <a:rPr dirty="0" sz="2000" b="1">
                <a:latin typeface="Arial"/>
                <a:cs typeface="Arial"/>
              </a:rPr>
              <a:t>che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0890" y="1860550"/>
            <a:ext cx="77425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restricción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caché se basa </a:t>
            </a:r>
            <a:r>
              <a:rPr dirty="0" sz="1800" b="1">
                <a:latin typeface="Arial"/>
                <a:cs typeface="Arial"/>
              </a:rPr>
              <a:t>en las </a:t>
            </a:r>
            <a:r>
              <a:rPr dirty="0" sz="1800" spc="-5" b="1">
                <a:latin typeface="Arial"/>
                <a:cs typeface="Arial"/>
              </a:rPr>
              <a:t>restricciones de cliente-servidor  y </a:t>
            </a:r>
            <a:r>
              <a:rPr dirty="0" sz="1800" b="1">
                <a:latin typeface="Arial"/>
                <a:cs typeface="Arial"/>
              </a:rPr>
              <a:t>sin </a:t>
            </a:r>
            <a:r>
              <a:rPr dirty="0" sz="1800" spc="-5" b="1">
                <a:latin typeface="Arial"/>
                <a:cs typeface="Arial"/>
              </a:rPr>
              <a:t>estado</a:t>
            </a:r>
            <a:r>
              <a:rPr dirty="0" sz="1800" spc="-5">
                <a:latin typeface="Arial"/>
                <a:cs typeface="Arial"/>
              </a:rPr>
              <a:t>. Los mensajes de respuesta pueden ser etiquetados como  almacenables en caché o </a:t>
            </a:r>
            <a:r>
              <a:rPr dirty="0" sz="1800" spc="-10">
                <a:latin typeface="Arial"/>
                <a:cs typeface="Arial"/>
              </a:rPr>
              <a:t>no </a:t>
            </a:r>
            <a:r>
              <a:rPr dirty="0" sz="1800" spc="-5">
                <a:latin typeface="Arial"/>
                <a:cs typeface="Arial"/>
              </a:rPr>
              <a:t>almacenables en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caché.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0890" y="3160267"/>
            <a:ext cx="7874000" cy="337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Esto </a:t>
            </a:r>
            <a:r>
              <a:rPr dirty="0" sz="1800" spc="-5">
                <a:latin typeface="Arial"/>
                <a:cs typeface="Arial"/>
              </a:rPr>
              <a:t>permite que los </a:t>
            </a:r>
            <a:r>
              <a:rPr dirty="0" sz="1800" spc="-5" b="1">
                <a:latin typeface="Arial"/>
                <a:cs typeface="Arial"/>
              </a:rPr>
              <a:t>mensajes de respuesta sean potencialmente  almacenados y </a:t>
            </a:r>
            <a:r>
              <a:rPr dirty="0" sz="1800" b="1">
                <a:latin typeface="Arial"/>
                <a:cs typeface="Arial"/>
              </a:rPr>
              <a:t>reutilizados por el consumidor del </a:t>
            </a:r>
            <a:r>
              <a:rPr dirty="0" sz="1800" spc="-5" b="1">
                <a:latin typeface="Arial"/>
                <a:cs typeface="Arial"/>
              </a:rPr>
              <a:t>servicio</a:t>
            </a:r>
            <a:r>
              <a:rPr dirty="0" sz="1800" spc="-5">
                <a:latin typeface="Arial"/>
                <a:cs typeface="Arial"/>
              </a:rPr>
              <a:t>, lo que resulta  en la </a:t>
            </a:r>
            <a:r>
              <a:rPr dirty="0" sz="1800" spc="-5" b="1">
                <a:latin typeface="Arial"/>
                <a:cs typeface="Arial"/>
              </a:rPr>
              <a:t>eliminación parcial </a:t>
            </a:r>
            <a:r>
              <a:rPr dirty="0" sz="1800" b="1">
                <a:latin typeface="Arial"/>
                <a:cs typeface="Arial"/>
              </a:rPr>
              <a:t>o completa de algunas </a:t>
            </a:r>
            <a:r>
              <a:rPr dirty="0" sz="1800" spc="-5" b="1">
                <a:latin typeface="Arial"/>
                <a:cs typeface="Arial"/>
              </a:rPr>
              <a:t>formas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interacción a  </a:t>
            </a:r>
            <a:r>
              <a:rPr dirty="0" sz="1800" spc="-10" b="1">
                <a:latin typeface="Arial"/>
                <a:cs typeface="Arial"/>
              </a:rPr>
              <a:t>través </a:t>
            </a:r>
            <a:r>
              <a:rPr dirty="0" sz="1800" b="1">
                <a:latin typeface="Arial"/>
                <a:cs typeface="Arial"/>
              </a:rPr>
              <a:t>de la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387985">
              <a:lnSpc>
                <a:spcPct val="100000"/>
              </a:lnSpc>
              <a:spcBef>
                <a:spcPts val="1575"/>
              </a:spcBef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almacenamiento </a:t>
            </a:r>
            <a:r>
              <a:rPr dirty="0" sz="1800" b="1">
                <a:latin typeface="Arial"/>
                <a:cs typeface="Arial"/>
              </a:rPr>
              <a:t>en </a:t>
            </a:r>
            <a:r>
              <a:rPr dirty="0" sz="1800" spc="-5" b="1">
                <a:latin typeface="Arial"/>
                <a:cs typeface="Arial"/>
              </a:rPr>
              <a:t>caché </a:t>
            </a:r>
            <a:r>
              <a:rPr dirty="0" sz="1800" b="1">
                <a:latin typeface="Arial"/>
                <a:cs typeface="Arial"/>
              </a:rPr>
              <a:t>puede </a:t>
            </a:r>
            <a:r>
              <a:rPr dirty="0" sz="1800" spc="-5" b="1">
                <a:latin typeface="Arial"/>
                <a:cs typeface="Arial"/>
              </a:rPr>
              <a:t>aumentar la eficiencia y </a:t>
            </a:r>
            <a:r>
              <a:rPr dirty="0" sz="1800" b="1">
                <a:latin typeface="Arial"/>
                <a:cs typeface="Arial"/>
              </a:rPr>
              <a:t>la  </a:t>
            </a:r>
            <a:r>
              <a:rPr dirty="0" sz="1800" spc="-5" b="1">
                <a:latin typeface="Arial"/>
                <a:cs typeface="Arial"/>
              </a:rPr>
              <a:t>escalabilidad </a:t>
            </a:r>
            <a:r>
              <a:rPr dirty="0" sz="1800" b="1">
                <a:latin typeface="Arial"/>
                <a:cs typeface="Arial"/>
              </a:rPr>
              <a:t>de las </a:t>
            </a:r>
            <a:r>
              <a:rPr dirty="0" sz="1800" spc="-5" b="1">
                <a:latin typeface="Arial"/>
                <a:cs typeface="Arial"/>
              </a:rPr>
              <a:t>interacciones </a:t>
            </a:r>
            <a:r>
              <a:rPr dirty="0" sz="1800" spc="-10">
                <a:latin typeface="Arial"/>
                <a:cs typeface="Arial"/>
              </a:rPr>
              <a:t>del </a:t>
            </a:r>
            <a:r>
              <a:rPr dirty="0" sz="1800" spc="-5">
                <a:latin typeface="Arial"/>
                <a:cs typeface="Arial"/>
              </a:rPr>
              <a:t>servicio al consumidor,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10">
                <a:latin typeface="Arial"/>
                <a:cs typeface="Arial"/>
              </a:rPr>
              <a:t>puede  </a:t>
            </a:r>
            <a:r>
              <a:rPr dirty="0" sz="1800" spc="-5" b="1">
                <a:latin typeface="Arial"/>
                <a:cs typeface="Arial"/>
              </a:rPr>
              <a:t>mejorar </a:t>
            </a:r>
            <a:r>
              <a:rPr dirty="0" sz="1800" b="1">
                <a:latin typeface="Arial"/>
                <a:cs typeface="Arial"/>
              </a:rPr>
              <a:t>aún </a:t>
            </a: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rendimiento </a:t>
            </a:r>
            <a:r>
              <a:rPr dirty="0" sz="1800" b="1">
                <a:latin typeface="Arial"/>
                <a:cs typeface="Arial"/>
              </a:rPr>
              <a:t>percibido por el </a:t>
            </a:r>
            <a:r>
              <a:rPr dirty="0" sz="1800" spc="-5" b="1">
                <a:latin typeface="Arial"/>
                <a:cs typeface="Arial"/>
              </a:rPr>
              <a:t>usuario al reducir </a:t>
            </a:r>
            <a:r>
              <a:rPr dirty="0" sz="1800" b="1">
                <a:latin typeface="Arial"/>
                <a:cs typeface="Arial"/>
              </a:rPr>
              <a:t>la  </a:t>
            </a:r>
            <a:r>
              <a:rPr dirty="0" sz="1800" spc="-5" b="1">
                <a:latin typeface="Arial"/>
                <a:cs typeface="Arial"/>
              </a:rPr>
              <a:t>latencia </a:t>
            </a:r>
            <a:r>
              <a:rPr dirty="0" sz="1800" spc="-5">
                <a:latin typeface="Arial"/>
                <a:cs typeface="Arial"/>
              </a:rPr>
              <a:t>promedio durante una serie de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interacciones.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1126490">
              <a:lnSpc>
                <a:spcPct val="100000"/>
              </a:lnSpc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Soporta 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propiedad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3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“Performance”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2593" y="2305811"/>
            <a:ext cx="2529983" cy="4066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19704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Arial"/>
                <a:cs typeface="Arial"/>
              </a:rPr>
              <a:t>Layered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7595" y="1738629"/>
            <a:ext cx="7477759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restricción del </a:t>
            </a:r>
            <a:r>
              <a:rPr dirty="0" sz="1800" spc="-5" b="1">
                <a:latin typeface="Arial"/>
                <a:cs typeface="Arial"/>
              </a:rPr>
              <a:t>sistema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5" b="1">
                <a:latin typeface="Arial"/>
                <a:cs typeface="Arial"/>
              </a:rPr>
              <a:t>capas requiere </a:t>
            </a:r>
            <a:r>
              <a:rPr dirty="0" sz="1800" b="1">
                <a:latin typeface="Arial"/>
                <a:cs typeface="Arial"/>
              </a:rPr>
              <a:t>que una solución </a:t>
            </a:r>
            <a:r>
              <a:rPr dirty="0" sz="1800" spc="-5" b="1">
                <a:latin typeface="Arial"/>
                <a:cs typeface="Arial"/>
              </a:rPr>
              <a:t>esté  compuesta </a:t>
            </a:r>
            <a:r>
              <a:rPr dirty="0" sz="1800" b="1">
                <a:latin typeface="Arial"/>
                <a:cs typeface="Arial"/>
              </a:rPr>
              <a:t>por múltiples </a:t>
            </a:r>
            <a:r>
              <a:rPr dirty="0" sz="1800" spc="-5" b="1">
                <a:latin typeface="Arial"/>
                <a:cs typeface="Arial"/>
              </a:rPr>
              <a:t>capas arquitectónicas </a:t>
            </a:r>
            <a:r>
              <a:rPr dirty="0" sz="1800" b="1">
                <a:latin typeface="Arial"/>
                <a:cs typeface="Arial"/>
              </a:rPr>
              <a:t>donde ninguna </a:t>
            </a:r>
            <a:r>
              <a:rPr dirty="0" sz="1800" spc="-5" b="1">
                <a:latin typeface="Arial"/>
                <a:cs typeface="Arial"/>
              </a:rPr>
              <a:t>capa  </a:t>
            </a:r>
            <a:r>
              <a:rPr dirty="0" sz="1800" b="1">
                <a:latin typeface="Arial"/>
                <a:cs typeface="Arial"/>
              </a:rPr>
              <a:t>puede </a:t>
            </a:r>
            <a:r>
              <a:rPr dirty="0" sz="1800" spc="-15" b="1">
                <a:latin typeface="Arial"/>
                <a:cs typeface="Arial"/>
              </a:rPr>
              <a:t>"ver </a:t>
            </a: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allá" de la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siguiente.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17595" y="2897504"/>
            <a:ext cx="7821930" cy="3634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84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Las capas se </a:t>
            </a:r>
            <a:r>
              <a:rPr dirty="0" sz="1800" b="1">
                <a:latin typeface="Arial"/>
                <a:cs typeface="Arial"/>
              </a:rPr>
              <a:t>pueden </a:t>
            </a:r>
            <a:r>
              <a:rPr dirty="0" sz="1800" spc="-5" b="1">
                <a:latin typeface="Arial"/>
                <a:cs typeface="Arial"/>
              </a:rPr>
              <a:t>agregar, eliminar, modificar </a:t>
            </a:r>
            <a:r>
              <a:rPr dirty="0" sz="1800" b="1">
                <a:latin typeface="Arial"/>
                <a:cs typeface="Arial"/>
              </a:rPr>
              <a:t>o </a:t>
            </a:r>
            <a:r>
              <a:rPr dirty="0" sz="1800" spc="-5" b="1">
                <a:latin typeface="Arial"/>
                <a:cs typeface="Arial"/>
              </a:rPr>
              <a:t>reordenar en  respuesta a cómo </a:t>
            </a:r>
            <a:r>
              <a:rPr dirty="0" sz="1800" b="1">
                <a:latin typeface="Arial"/>
                <a:cs typeface="Arial"/>
              </a:rPr>
              <a:t>debe </a:t>
            </a:r>
            <a:r>
              <a:rPr dirty="0" sz="1800" spc="-5" b="1">
                <a:latin typeface="Arial"/>
                <a:cs typeface="Arial"/>
              </a:rPr>
              <a:t>evolucionar </a:t>
            </a:r>
            <a:r>
              <a:rPr dirty="0" sz="1800" b="1">
                <a:latin typeface="Arial"/>
                <a:cs typeface="Arial"/>
              </a:rPr>
              <a:t>la solución</a:t>
            </a:r>
            <a:r>
              <a:rPr dirty="0" sz="1800">
                <a:latin typeface="Arial"/>
                <a:cs typeface="Arial"/>
              </a:rPr>
              <a:t>. </a:t>
            </a:r>
            <a:r>
              <a:rPr dirty="0" sz="1800" spc="-5">
                <a:latin typeface="Arial"/>
                <a:cs typeface="Arial"/>
              </a:rPr>
              <a:t>Como las capas son  independientes, </a:t>
            </a:r>
            <a:r>
              <a:rPr dirty="0" sz="1800" spc="-5" b="1">
                <a:latin typeface="Arial"/>
                <a:cs typeface="Arial"/>
              </a:rPr>
              <a:t>estos cambios pueden realizarse </a:t>
            </a:r>
            <a:r>
              <a:rPr dirty="0" sz="1800" b="1">
                <a:latin typeface="Arial"/>
                <a:cs typeface="Arial"/>
              </a:rPr>
              <a:t>sin </a:t>
            </a:r>
            <a:r>
              <a:rPr dirty="0" sz="1800" spc="-5" b="1">
                <a:latin typeface="Arial"/>
                <a:cs typeface="Arial"/>
              </a:rPr>
              <a:t>afectar </a:t>
            </a:r>
            <a:r>
              <a:rPr dirty="0" sz="1800" b="1">
                <a:latin typeface="Arial"/>
                <a:cs typeface="Arial"/>
              </a:rPr>
              <a:t>la lógica de  </a:t>
            </a:r>
            <a:r>
              <a:rPr dirty="0" sz="1800" spc="-5" b="1">
                <a:latin typeface="Arial"/>
                <a:cs typeface="Arial"/>
              </a:rPr>
              <a:t>otras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capas.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Las </a:t>
            </a:r>
            <a:r>
              <a:rPr dirty="0" sz="1800" spc="-5">
                <a:latin typeface="Arial"/>
                <a:cs typeface="Arial"/>
              </a:rPr>
              <a:t>capas de </a:t>
            </a:r>
            <a:r>
              <a:rPr dirty="0" sz="1800" b="1">
                <a:latin typeface="Arial"/>
                <a:cs typeface="Arial"/>
              </a:rPr>
              <a:t>middleware </a:t>
            </a:r>
            <a:r>
              <a:rPr dirty="0" sz="1800" spc="-5" b="1">
                <a:latin typeface="Arial"/>
                <a:cs typeface="Arial"/>
              </a:rPr>
              <a:t>se pueden insertar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forma transparente para  </a:t>
            </a:r>
            <a:r>
              <a:rPr dirty="0" sz="1800" b="1">
                <a:latin typeface="Arial"/>
                <a:cs typeface="Arial"/>
              </a:rPr>
              <a:t>que la </a:t>
            </a:r>
            <a:r>
              <a:rPr dirty="0" sz="1800" spc="-5" b="1">
                <a:latin typeface="Arial"/>
                <a:cs typeface="Arial"/>
              </a:rPr>
              <a:t>interacción preexistente entre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y </a:t>
            </a:r>
            <a:r>
              <a:rPr dirty="0" sz="1800" b="1">
                <a:latin typeface="Arial"/>
                <a:cs typeface="Arial"/>
              </a:rPr>
              <a:t>su consumidor  </a:t>
            </a:r>
            <a:r>
              <a:rPr dirty="0" sz="1800" spc="-5">
                <a:latin typeface="Arial"/>
                <a:cs typeface="Arial"/>
              </a:rPr>
              <a:t>continúe ocurriendo de la misma manera, </a:t>
            </a:r>
            <a:r>
              <a:rPr dirty="0" sz="1800" spc="-5" b="1">
                <a:latin typeface="Arial"/>
                <a:cs typeface="Arial"/>
              </a:rPr>
              <a:t>independientemente de si el  </a:t>
            </a:r>
            <a:r>
              <a:rPr dirty="0" sz="1800" b="1">
                <a:latin typeface="Arial"/>
                <a:cs typeface="Arial"/>
              </a:rPr>
              <a:t>consumidor </a:t>
            </a:r>
            <a:r>
              <a:rPr dirty="0" sz="1800" spc="-5" b="1">
                <a:latin typeface="Arial"/>
                <a:cs typeface="Arial"/>
              </a:rPr>
              <a:t>está </a:t>
            </a:r>
            <a:r>
              <a:rPr dirty="0" sz="1800" b="1">
                <a:latin typeface="Arial"/>
                <a:cs typeface="Arial"/>
              </a:rPr>
              <a:t>hablando con </a:t>
            </a:r>
            <a:r>
              <a:rPr dirty="0" sz="1800" spc="-5" b="1">
                <a:latin typeface="Arial"/>
                <a:cs typeface="Arial"/>
              </a:rPr>
              <a:t>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original o </a:t>
            </a:r>
            <a:r>
              <a:rPr dirty="0" sz="1800" spc="-5" b="1">
                <a:latin typeface="Arial"/>
                <a:cs typeface="Arial"/>
              </a:rPr>
              <a:t>con </a:t>
            </a:r>
            <a:r>
              <a:rPr dirty="0" sz="1800" b="1">
                <a:latin typeface="Arial"/>
                <a:cs typeface="Arial"/>
              </a:rPr>
              <a:t>el middleware  </a:t>
            </a:r>
            <a:r>
              <a:rPr dirty="0" sz="1800" spc="-5" b="1">
                <a:latin typeface="Arial"/>
                <a:cs typeface="Arial"/>
              </a:rPr>
              <a:t>recién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agregado.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20165">
              <a:lnSpc>
                <a:spcPct val="100000"/>
              </a:lnSpc>
              <a:spcBef>
                <a:spcPts val="1375"/>
              </a:spcBef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Soporta 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propiedad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3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“Scalability”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944" y="2559811"/>
            <a:ext cx="6375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O</a:t>
            </a:r>
            <a:r>
              <a:rPr dirty="0" sz="900">
                <a:latin typeface="Arial"/>
                <a:cs typeface="Arial"/>
              </a:rPr>
              <a:t>n-</a:t>
            </a:r>
            <a:r>
              <a:rPr dirty="0" sz="900">
                <a:latin typeface="Arial"/>
                <a:cs typeface="Arial"/>
              </a:rPr>
              <a:t>Pre</a:t>
            </a:r>
            <a:r>
              <a:rPr dirty="0" sz="900">
                <a:latin typeface="Arial"/>
                <a:cs typeface="Arial"/>
              </a:rPr>
              <a:t>m</a:t>
            </a:r>
            <a:r>
              <a:rPr dirty="0" sz="900" spc="-5">
                <a:latin typeface="Arial"/>
                <a:cs typeface="Arial"/>
              </a:rPr>
              <a:t>i</a:t>
            </a:r>
            <a:r>
              <a:rPr dirty="0" sz="900" spc="5">
                <a:latin typeface="Arial"/>
                <a:cs typeface="Arial"/>
              </a:rPr>
              <a:t>s</a:t>
            </a:r>
            <a:r>
              <a:rPr dirty="0" sz="900" spc="-5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5759" y="2081783"/>
            <a:ext cx="2159508" cy="455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1660" y="1547240"/>
            <a:ext cx="6432550" cy="1367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Servicios Basados en</a:t>
            </a:r>
            <a:r>
              <a:rPr dirty="0" sz="4400" spc="-45"/>
              <a:t> </a:t>
            </a:r>
            <a:r>
              <a:rPr dirty="0" sz="4400"/>
              <a:t>la  Web vs.</a:t>
            </a:r>
            <a:r>
              <a:rPr dirty="0" sz="4400" spc="-25"/>
              <a:t> </a:t>
            </a:r>
            <a:r>
              <a:rPr dirty="0" sz="4400"/>
              <a:t>Componentes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21151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Uniform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Contract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27933" y="1662176"/>
            <a:ext cx="7959090" cy="803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La restricción de </a:t>
            </a:r>
            <a:r>
              <a:rPr dirty="0" sz="1700" b="1">
                <a:latin typeface="Arial"/>
                <a:cs typeface="Arial"/>
              </a:rPr>
              <a:t>contrato </a:t>
            </a:r>
            <a:r>
              <a:rPr dirty="0" sz="1700" spc="-5" b="1">
                <a:latin typeface="Arial"/>
                <a:cs typeface="Arial"/>
              </a:rPr>
              <a:t>uniforme </a:t>
            </a:r>
            <a:r>
              <a:rPr dirty="0" sz="1700">
                <a:latin typeface="Arial"/>
                <a:cs typeface="Arial"/>
              </a:rPr>
              <a:t>(también conocida </a:t>
            </a:r>
            <a:r>
              <a:rPr dirty="0" sz="1700" spc="-5">
                <a:latin typeface="Arial"/>
                <a:cs typeface="Arial"/>
              </a:rPr>
              <a:t>como </a:t>
            </a:r>
            <a:r>
              <a:rPr dirty="0" sz="1700">
                <a:latin typeface="Arial"/>
                <a:cs typeface="Arial"/>
              </a:rPr>
              <a:t>restricción de  </a:t>
            </a:r>
            <a:r>
              <a:rPr dirty="0" sz="1700" spc="-5" b="1">
                <a:latin typeface="Arial"/>
                <a:cs typeface="Arial"/>
              </a:rPr>
              <a:t>interfaz </a:t>
            </a:r>
            <a:r>
              <a:rPr dirty="0" sz="1700" b="1">
                <a:latin typeface="Arial"/>
                <a:cs typeface="Arial"/>
              </a:rPr>
              <a:t>uniforme</a:t>
            </a:r>
            <a:r>
              <a:rPr dirty="0" sz="1700">
                <a:latin typeface="Arial"/>
                <a:cs typeface="Arial"/>
              </a:rPr>
              <a:t>) </a:t>
            </a:r>
            <a:r>
              <a:rPr dirty="0" sz="1700" b="1">
                <a:latin typeface="Arial"/>
                <a:cs typeface="Arial"/>
              </a:rPr>
              <a:t>establece una </a:t>
            </a:r>
            <a:r>
              <a:rPr dirty="0" sz="1700" spc="-5" b="1">
                <a:latin typeface="Arial"/>
                <a:cs typeface="Arial"/>
              </a:rPr>
              <a:t>interfaz </a:t>
            </a:r>
            <a:r>
              <a:rPr dirty="0" sz="1700" b="1">
                <a:latin typeface="Arial"/>
                <a:cs typeface="Arial"/>
              </a:rPr>
              <a:t>técnica principal estandarizada para  </a:t>
            </a:r>
            <a:r>
              <a:rPr dirty="0" sz="1700" spc="-5" b="1">
                <a:latin typeface="Arial"/>
                <a:cs typeface="Arial"/>
              </a:rPr>
              <a:t>la </a:t>
            </a:r>
            <a:r>
              <a:rPr dirty="0" sz="1700" b="1">
                <a:latin typeface="Arial"/>
                <a:cs typeface="Arial"/>
              </a:rPr>
              <a:t>interacción del</a:t>
            </a:r>
            <a:r>
              <a:rPr dirty="0" sz="1700" spc="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servicio.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884045" marR="749300">
              <a:lnSpc>
                <a:spcPct val="100000"/>
              </a:lnSpc>
              <a:spcBef>
                <a:spcPts val="105"/>
              </a:spcBef>
            </a:pPr>
            <a:r>
              <a:rPr dirty="0" b="0">
                <a:latin typeface="Arial"/>
                <a:cs typeface="Arial"/>
              </a:rPr>
              <a:t>Proporciona un </a:t>
            </a:r>
            <a:r>
              <a:rPr dirty="0"/>
              <a:t>medio consistente y </a:t>
            </a:r>
            <a:r>
              <a:rPr dirty="0" spc="-5"/>
              <a:t>uniforme </a:t>
            </a:r>
            <a:r>
              <a:rPr dirty="0"/>
              <a:t>para </a:t>
            </a:r>
            <a:r>
              <a:rPr dirty="0" spc="-5"/>
              <a:t>identificar </a:t>
            </a:r>
            <a:r>
              <a:rPr dirty="0"/>
              <a:t>recursos,  métodos y medios</a:t>
            </a:r>
            <a:r>
              <a:rPr dirty="0" spc="-15"/>
              <a:t> </a:t>
            </a:r>
            <a:r>
              <a:rPr dirty="0"/>
              <a:t>estandarizados.</a:t>
            </a:r>
          </a:p>
          <a:p>
            <a:pPr marL="1871345">
              <a:lnSpc>
                <a:spcPct val="100000"/>
              </a:lnSpc>
              <a:spcBef>
                <a:spcPts val="30"/>
              </a:spcBef>
            </a:pPr>
            <a:endParaRPr sz="1650"/>
          </a:p>
          <a:p>
            <a:pPr marL="1884045" marR="434975">
              <a:lnSpc>
                <a:spcPct val="100000"/>
              </a:lnSpc>
            </a:pPr>
            <a:r>
              <a:rPr dirty="0" b="0">
                <a:latin typeface="Arial"/>
                <a:cs typeface="Arial"/>
              </a:rPr>
              <a:t>El </a:t>
            </a:r>
            <a:r>
              <a:rPr dirty="0"/>
              <a:t>contrato </a:t>
            </a:r>
            <a:r>
              <a:rPr dirty="0" spc="-5"/>
              <a:t>uniforme </a:t>
            </a:r>
            <a:r>
              <a:rPr dirty="0"/>
              <a:t>requiere además que </a:t>
            </a:r>
            <a:r>
              <a:rPr dirty="0" spc="-5"/>
              <a:t>los </a:t>
            </a:r>
            <a:r>
              <a:rPr dirty="0"/>
              <a:t>mensajes se describan a sí  mismos</a:t>
            </a:r>
            <a:r>
              <a:rPr dirty="0" spc="5"/>
              <a:t> </a:t>
            </a:r>
            <a:r>
              <a:rPr dirty="0" spc="-5" b="0">
                <a:latin typeface="Arial"/>
                <a:cs typeface="Arial"/>
              </a:rPr>
              <a:t>(Hypermedia).</a:t>
            </a:r>
          </a:p>
          <a:p>
            <a:pPr marL="1871345"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884045">
              <a:lnSpc>
                <a:spcPct val="100000"/>
              </a:lnSpc>
            </a:pPr>
            <a:r>
              <a:rPr dirty="0" b="0">
                <a:latin typeface="Arial"/>
                <a:cs typeface="Arial"/>
              </a:rPr>
              <a:t>La implementación del </a:t>
            </a:r>
            <a:r>
              <a:rPr dirty="0"/>
              <a:t>contrato </a:t>
            </a:r>
            <a:r>
              <a:rPr dirty="0" spc="-5"/>
              <a:t>uniforme </a:t>
            </a:r>
            <a:r>
              <a:rPr dirty="0"/>
              <a:t>se basa en HTTP.</a:t>
            </a:r>
          </a:p>
          <a:p>
            <a:pPr marL="1871345">
              <a:lnSpc>
                <a:spcPct val="100000"/>
              </a:lnSpc>
              <a:spcBef>
                <a:spcPts val="40"/>
              </a:spcBef>
            </a:pPr>
            <a:endParaRPr sz="2100"/>
          </a:p>
          <a:p>
            <a:pPr marL="1884045" marR="5080">
              <a:lnSpc>
                <a:spcPct val="100000"/>
              </a:lnSpc>
              <a:spcBef>
                <a:spcPts val="5"/>
              </a:spcBef>
            </a:pPr>
            <a:r>
              <a:rPr dirty="0" spc="5" b="0">
                <a:latin typeface="Arial"/>
                <a:cs typeface="Arial"/>
              </a:rPr>
              <a:t>HTTP </a:t>
            </a:r>
            <a:r>
              <a:rPr dirty="0" b="0">
                <a:latin typeface="Arial"/>
                <a:cs typeface="Arial"/>
              </a:rPr>
              <a:t>es ampliamente compatible y </a:t>
            </a:r>
            <a:r>
              <a:rPr dirty="0"/>
              <a:t>cumple con </a:t>
            </a:r>
            <a:r>
              <a:rPr dirty="0" spc="-5"/>
              <a:t>las </a:t>
            </a:r>
            <a:r>
              <a:rPr dirty="0"/>
              <a:t>propiedades y restricciones  arquitectónicas de</a:t>
            </a:r>
            <a:r>
              <a:rPr dirty="0" spc="-5"/>
              <a:t> </a:t>
            </a:r>
            <a:r>
              <a:rPr dirty="0"/>
              <a:t>REST.</a:t>
            </a:r>
          </a:p>
          <a:p>
            <a:pPr marL="1871345">
              <a:lnSpc>
                <a:spcPct val="100000"/>
              </a:lnSpc>
            </a:pPr>
            <a:endParaRPr sz="1850"/>
          </a:p>
          <a:p>
            <a:pPr marL="1884045" marR="297815">
              <a:lnSpc>
                <a:spcPct val="100000"/>
              </a:lnSpc>
            </a:pPr>
            <a:r>
              <a:rPr dirty="0" spc="5" b="0">
                <a:latin typeface="Arial"/>
                <a:cs typeface="Arial"/>
              </a:rPr>
              <a:t>HTTP </a:t>
            </a:r>
            <a:r>
              <a:rPr dirty="0"/>
              <a:t>proporciona mensajes </a:t>
            </a:r>
            <a:r>
              <a:rPr dirty="0" spc="-5"/>
              <a:t>autodescriptivos </a:t>
            </a:r>
            <a:r>
              <a:rPr dirty="0"/>
              <a:t>que admiten negociación de  contenido y </a:t>
            </a:r>
            <a:r>
              <a:rPr dirty="0" spc="-10"/>
              <a:t>HATEOAS </a:t>
            </a:r>
            <a:r>
              <a:rPr dirty="0" b="0">
                <a:latin typeface="Arial"/>
                <a:cs typeface="Arial"/>
              </a:rPr>
              <a:t>si es</a:t>
            </a:r>
            <a:r>
              <a:rPr dirty="0" spc="2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necesario.</a:t>
            </a:r>
          </a:p>
          <a:p>
            <a:pPr marL="1871345">
              <a:lnSpc>
                <a:spcPct val="100000"/>
              </a:lnSpc>
              <a:spcBef>
                <a:spcPts val="15"/>
              </a:spcBef>
            </a:pPr>
            <a:endParaRPr sz="1650">
              <a:latin typeface="Arial"/>
              <a:cs typeface="Arial"/>
            </a:endParaRPr>
          </a:p>
          <a:p>
            <a:pPr marL="2591435">
              <a:lnSpc>
                <a:spcPct val="100000"/>
              </a:lnSpc>
            </a:pPr>
            <a:r>
              <a:rPr dirty="0" sz="1800">
                <a:solidFill>
                  <a:srgbClr val="FD9200"/>
                </a:solidFill>
              </a:rPr>
              <a:t>Soporta las </a:t>
            </a:r>
            <a:r>
              <a:rPr dirty="0" sz="1800" spc="-5">
                <a:solidFill>
                  <a:srgbClr val="FD9200"/>
                </a:solidFill>
              </a:rPr>
              <a:t>propiedades </a:t>
            </a:r>
            <a:r>
              <a:rPr dirty="0" sz="1800">
                <a:solidFill>
                  <a:srgbClr val="FD9200"/>
                </a:solidFill>
              </a:rPr>
              <a:t>de </a:t>
            </a:r>
            <a:r>
              <a:rPr dirty="0" sz="1800" spc="-5">
                <a:solidFill>
                  <a:srgbClr val="FD9200"/>
                </a:solidFill>
              </a:rPr>
              <a:t>“Simplicity” </a:t>
            </a:r>
            <a:r>
              <a:rPr dirty="0" sz="1800">
                <a:solidFill>
                  <a:srgbClr val="FD9200"/>
                </a:solidFill>
              </a:rPr>
              <a:t>y</a:t>
            </a:r>
            <a:r>
              <a:rPr dirty="0" sz="1800" spc="-25">
                <a:solidFill>
                  <a:srgbClr val="FD9200"/>
                </a:solidFill>
              </a:rPr>
              <a:t> </a:t>
            </a:r>
            <a:r>
              <a:rPr dirty="0" sz="1800" spc="-5">
                <a:solidFill>
                  <a:srgbClr val="FD9200"/>
                </a:solidFill>
              </a:rPr>
              <a:t>“Visibility”</a:t>
            </a:r>
            <a:endParaRPr sz="1800"/>
          </a:p>
        </p:txBody>
      </p:sp>
      <p:sp>
        <p:nvSpPr>
          <p:cNvPr id="14" name="object 14"/>
          <p:cNvSpPr/>
          <p:nvPr/>
        </p:nvSpPr>
        <p:spPr>
          <a:xfrm>
            <a:off x="184404" y="2260132"/>
            <a:ext cx="2566416" cy="2008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6020" y="4611423"/>
            <a:ext cx="1184479" cy="1977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27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Propiedades y Reglas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Diseño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81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Reglas de Diseño REST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(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r>
              <a:rPr dirty="0" sz="2200" spc="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2FA2DC"/>
                </a:solidFill>
                <a:latin typeface="Arial"/>
                <a:cs typeface="Arial"/>
              </a:rPr>
              <a:t>Constrains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434" y="1655191"/>
            <a:ext cx="21913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Code-On-Demand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5283" y="1838071"/>
            <a:ext cx="689483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 aplicación de la restricción de </a:t>
            </a:r>
            <a:r>
              <a:rPr dirty="0" sz="1800" spc="-5" b="1">
                <a:latin typeface="Arial"/>
                <a:cs typeface="Arial"/>
              </a:rPr>
              <a:t>Code-On-Demand generalmente  se basa </a:t>
            </a:r>
            <a:r>
              <a:rPr dirty="0" sz="1800" b="1">
                <a:latin typeface="Arial"/>
                <a:cs typeface="Arial"/>
              </a:rPr>
              <a:t>en el uso de tecnologías </a:t>
            </a:r>
            <a:r>
              <a:rPr dirty="0" sz="1800" spc="-5" b="1">
                <a:latin typeface="Arial"/>
                <a:cs typeface="Arial"/>
              </a:rPr>
              <a:t>basadas </a:t>
            </a:r>
            <a:r>
              <a:rPr dirty="0" sz="1800" b="1">
                <a:latin typeface="Arial"/>
                <a:cs typeface="Arial"/>
              </a:rPr>
              <a:t>en la </a:t>
            </a:r>
            <a:r>
              <a:rPr dirty="0" sz="1800" spc="10" b="1">
                <a:latin typeface="Arial"/>
                <a:cs typeface="Arial"/>
              </a:rPr>
              <a:t>web</a:t>
            </a:r>
            <a:r>
              <a:rPr dirty="0" sz="1800" spc="10">
                <a:latin typeface="Arial"/>
                <a:cs typeface="Arial"/>
              </a:rPr>
              <a:t>, </a:t>
            </a:r>
            <a:r>
              <a:rPr dirty="0" sz="1800" spc="-5">
                <a:latin typeface="Arial"/>
                <a:cs typeface="Arial"/>
              </a:rPr>
              <a:t>como  complementos del navegador </a:t>
            </a:r>
            <a:r>
              <a:rPr dirty="0" sz="1800" spc="-15">
                <a:latin typeface="Arial"/>
                <a:cs typeface="Arial"/>
              </a:rPr>
              <a:t>web </a:t>
            </a:r>
            <a:r>
              <a:rPr dirty="0" sz="1800" spc="-5">
                <a:latin typeface="Arial"/>
                <a:cs typeface="Arial"/>
              </a:rPr>
              <a:t>o lenguajes de secuencias de  comandos del lado del cliente (por ejemplo,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JavaScript</a:t>
            </a:r>
            <a:r>
              <a:rPr dirty="0" sz="1800" spc="-10">
                <a:latin typeface="Arial"/>
                <a:cs typeface="Arial"/>
              </a:rPr>
              <a:t>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5188" y="6232347"/>
            <a:ext cx="426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Soporta 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propiedad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4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“Modifiability”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2180844"/>
            <a:ext cx="4369307" cy="3717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915283" y="3516629"/>
            <a:ext cx="7261859" cy="2189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Esta </a:t>
            </a:r>
            <a:r>
              <a:rPr dirty="0" sz="1800" spc="-5">
                <a:latin typeface="Arial"/>
                <a:cs typeface="Arial"/>
              </a:rPr>
              <a:t>restricción se puede aplicar </a:t>
            </a:r>
            <a:r>
              <a:rPr dirty="0" sz="1800" b="1">
                <a:latin typeface="Arial"/>
                <a:cs typeface="Arial"/>
              </a:rPr>
              <a:t>incorporando funcionalidad </a:t>
            </a:r>
            <a:r>
              <a:rPr dirty="0" sz="1800" spc="-5" b="1">
                <a:latin typeface="Arial"/>
                <a:cs typeface="Arial"/>
              </a:rPr>
              <a:t>para  diferir </a:t>
            </a:r>
            <a:r>
              <a:rPr dirty="0" sz="1800" b="1">
                <a:latin typeface="Arial"/>
                <a:cs typeface="Arial"/>
              </a:rPr>
              <a:t>porciones de lógica, que luego </a:t>
            </a:r>
            <a:r>
              <a:rPr dirty="0" sz="1800" spc="-5" b="1">
                <a:latin typeface="Arial"/>
                <a:cs typeface="Arial"/>
              </a:rPr>
              <a:t>se </a:t>
            </a:r>
            <a:r>
              <a:rPr dirty="0" sz="1800" spc="-10" b="1">
                <a:latin typeface="Arial"/>
                <a:cs typeface="Arial"/>
              </a:rPr>
              <a:t>resuelven </a:t>
            </a:r>
            <a:r>
              <a:rPr dirty="0" sz="1800" spc="-5" b="1">
                <a:latin typeface="Arial"/>
                <a:cs typeface="Arial"/>
              </a:rPr>
              <a:t>dinámicamente  en tiempo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ejecución.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algn="just" marL="12700" marR="461009">
              <a:lnSpc>
                <a:spcPct val="100000"/>
              </a:lnSpc>
              <a:spcBef>
                <a:spcPts val="1780"/>
              </a:spcBef>
            </a:pPr>
            <a:r>
              <a:rPr dirty="0" sz="1800">
                <a:latin typeface="Arial"/>
                <a:cs typeface="Arial"/>
              </a:rPr>
              <a:t>Tal </a:t>
            </a:r>
            <a:r>
              <a:rPr dirty="0" sz="1800" spc="-5">
                <a:latin typeface="Arial"/>
                <a:cs typeface="Arial"/>
              </a:rPr>
              <a:t>enfoque puede </a:t>
            </a:r>
            <a:r>
              <a:rPr dirty="0" sz="1800" spc="-5" b="1">
                <a:latin typeface="Arial"/>
                <a:cs typeface="Arial"/>
              </a:rPr>
              <a:t>ser </a:t>
            </a:r>
            <a:r>
              <a:rPr dirty="0" sz="1800" b="1">
                <a:latin typeface="Arial"/>
                <a:cs typeface="Arial"/>
              </a:rPr>
              <a:t>justificable </a:t>
            </a:r>
            <a:r>
              <a:rPr dirty="0" sz="1800" spc="-5" b="1">
                <a:latin typeface="Arial"/>
                <a:cs typeface="Arial"/>
              </a:rPr>
              <a:t>cuando </a:t>
            </a:r>
            <a:r>
              <a:rPr dirty="0" sz="1800" b="1">
                <a:latin typeface="Arial"/>
                <a:cs typeface="Arial"/>
              </a:rPr>
              <a:t>la lógica del </a:t>
            </a:r>
            <a:r>
              <a:rPr dirty="0" sz="1800" spc="-10" b="1">
                <a:latin typeface="Arial"/>
                <a:cs typeface="Arial"/>
              </a:rPr>
              <a:t>servicio  </a:t>
            </a:r>
            <a:r>
              <a:rPr dirty="0" sz="1800" b="1">
                <a:latin typeface="Arial"/>
                <a:cs typeface="Arial"/>
              </a:rPr>
              <a:t>puede </a:t>
            </a:r>
            <a:r>
              <a:rPr dirty="0" sz="1800" spc="-5" b="1">
                <a:latin typeface="Arial"/>
                <a:cs typeface="Arial"/>
              </a:rPr>
              <a:t>ser ejecutada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5" b="1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consumidor del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manera  más eficiente </a:t>
            </a: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efectiva.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112" y="6232347"/>
            <a:ext cx="9251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Opci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80744" marR="5080" indent="-12192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Métodos HTTP, </a:t>
            </a:r>
            <a:r>
              <a:rPr dirty="0" sz="4400" spc="-5"/>
              <a:t>Códigos</a:t>
            </a:r>
            <a:r>
              <a:rPr dirty="0" sz="4400" spc="-65"/>
              <a:t> </a:t>
            </a:r>
            <a:r>
              <a:rPr dirty="0" sz="4400"/>
              <a:t>de  Respuesta y</a:t>
            </a:r>
            <a:r>
              <a:rPr dirty="0" sz="4400" spc="-45"/>
              <a:t> </a:t>
            </a:r>
            <a:r>
              <a:rPr dirty="0" sz="4400"/>
              <a:t>Encabezados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8438388" y="1676399"/>
            <a:ext cx="172720" cy="173990"/>
          </a:xfrm>
          <a:custGeom>
            <a:avLst/>
            <a:gdLst/>
            <a:ahLst/>
            <a:cxnLst/>
            <a:rect l="l" t="t" r="r" b="b"/>
            <a:pathLst>
              <a:path w="172720" h="173989">
                <a:moveTo>
                  <a:pt x="172212" y="72771"/>
                </a:moveTo>
                <a:lnTo>
                  <a:pt x="166497" y="67056"/>
                </a:lnTo>
                <a:lnTo>
                  <a:pt x="105156" y="67056"/>
                </a:lnTo>
                <a:lnTo>
                  <a:pt x="105156" y="5715"/>
                </a:lnTo>
                <a:lnTo>
                  <a:pt x="99441" y="0"/>
                </a:lnTo>
                <a:lnTo>
                  <a:pt x="71247" y="0"/>
                </a:lnTo>
                <a:lnTo>
                  <a:pt x="65532" y="5715"/>
                </a:lnTo>
                <a:lnTo>
                  <a:pt x="65532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5532" y="106680"/>
                </a:lnTo>
                <a:lnTo>
                  <a:pt x="65532" y="168021"/>
                </a:lnTo>
                <a:lnTo>
                  <a:pt x="71247" y="173736"/>
                </a:lnTo>
                <a:lnTo>
                  <a:pt x="99441" y="173736"/>
                </a:lnTo>
                <a:lnTo>
                  <a:pt x="105156" y="168021"/>
                </a:lnTo>
                <a:lnTo>
                  <a:pt x="105156" y="106680"/>
                </a:lnTo>
                <a:lnTo>
                  <a:pt x="166497" y="106680"/>
                </a:lnTo>
                <a:lnTo>
                  <a:pt x="172212" y="100965"/>
                </a:lnTo>
                <a:lnTo>
                  <a:pt x="172212" y="72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10" name="object 10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5666" y="1676527"/>
            <a:ext cx="6843395" cy="4170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 marR="5619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Los servicios </a:t>
            </a:r>
            <a:r>
              <a:rPr dirty="0" sz="1800" spc="-5" b="1">
                <a:latin typeface="Arial"/>
                <a:cs typeface="Arial"/>
              </a:rPr>
              <a:t>basados en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10" b="1">
                <a:latin typeface="Arial"/>
                <a:cs typeface="Arial"/>
              </a:rPr>
              <a:t>web </a:t>
            </a:r>
            <a:r>
              <a:rPr dirty="0" sz="1800" spc="-5">
                <a:latin typeface="Arial"/>
                <a:cs typeface="Arial"/>
              </a:rPr>
              <a:t>suelen usar </a:t>
            </a:r>
            <a:r>
              <a:rPr dirty="0" sz="1800" b="1">
                <a:latin typeface="Arial"/>
                <a:cs typeface="Arial"/>
              </a:rPr>
              <a:t>HTTP </a:t>
            </a:r>
            <a:r>
              <a:rPr dirty="0" sz="1800" spc="-5" b="1">
                <a:latin typeface="Arial"/>
                <a:cs typeface="Arial"/>
              </a:rPr>
              <a:t>como </a:t>
            </a:r>
            <a:r>
              <a:rPr dirty="0" sz="1800" b="1">
                <a:latin typeface="Arial"/>
                <a:cs typeface="Arial"/>
              </a:rPr>
              <a:t>el  protocolo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transporte.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217170">
              <a:lnSpc>
                <a:spcPct val="100000"/>
              </a:lnSpc>
              <a:spcBef>
                <a:spcPts val="1740"/>
              </a:spcBef>
            </a:pPr>
            <a:r>
              <a:rPr dirty="0" sz="1800" spc="-5">
                <a:latin typeface="Arial"/>
                <a:cs typeface="Arial"/>
              </a:rPr>
              <a:t>Con los servicios </a:t>
            </a:r>
            <a:r>
              <a:rPr dirty="0" sz="1800" spc="-15">
                <a:latin typeface="Arial"/>
                <a:cs typeface="Arial"/>
              </a:rPr>
              <a:t>web, </a:t>
            </a:r>
            <a:r>
              <a:rPr dirty="0" sz="1800" spc="-15" b="1">
                <a:latin typeface="Arial"/>
                <a:cs typeface="Arial"/>
              </a:rPr>
              <a:t>SOAP </a:t>
            </a:r>
            <a:r>
              <a:rPr dirty="0" sz="1800" spc="-5" b="1">
                <a:latin typeface="Arial"/>
                <a:cs typeface="Arial"/>
              </a:rPr>
              <a:t>se </a:t>
            </a:r>
            <a:r>
              <a:rPr dirty="0" sz="1800" b="1">
                <a:latin typeface="Arial"/>
                <a:cs typeface="Arial"/>
              </a:rPr>
              <a:t>utiliza como un protocolo de  </a:t>
            </a:r>
            <a:r>
              <a:rPr dirty="0" sz="1800" spc="-5" b="1">
                <a:latin typeface="Arial"/>
                <a:cs typeface="Arial"/>
              </a:rPr>
              <a:t>capa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mensaje </a:t>
            </a:r>
            <a:r>
              <a:rPr dirty="0" sz="1800" spc="-5">
                <a:latin typeface="Arial"/>
                <a:cs typeface="Arial"/>
              </a:rPr>
              <a:t>que se utiliza con </a:t>
            </a:r>
            <a:r>
              <a:rPr dirty="0" sz="1800" spc="-10">
                <a:latin typeface="Arial"/>
                <a:cs typeface="Arial"/>
              </a:rPr>
              <a:t>mayor </a:t>
            </a:r>
            <a:r>
              <a:rPr dirty="0" sz="1800" spc="-5">
                <a:latin typeface="Arial"/>
                <a:cs typeface="Arial"/>
              </a:rPr>
              <a:t>frecuencia </a:t>
            </a:r>
            <a:r>
              <a:rPr dirty="0" sz="1800" b="1">
                <a:latin typeface="Arial"/>
                <a:cs typeface="Arial"/>
              </a:rPr>
              <a:t>con HTTP  como protocolo de </a:t>
            </a:r>
            <a:r>
              <a:rPr dirty="0" sz="1800" spc="-5" b="1">
                <a:latin typeface="Arial"/>
                <a:cs typeface="Arial"/>
              </a:rPr>
              <a:t>capa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transporte.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3556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Por </a:t>
            </a:r>
            <a:r>
              <a:rPr dirty="0" sz="1800">
                <a:latin typeface="Arial"/>
                <a:cs typeface="Arial"/>
              </a:rPr>
              <a:t>esta </a:t>
            </a:r>
            <a:r>
              <a:rPr dirty="0" sz="1800" spc="-5">
                <a:latin typeface="Arial"/>
                <a:cs typeface="Arial"/>
              </a:rPr>
              <a:t>razón,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mensajes </a:t>
            </a:r>
            <a:r>
              <a:rPr dirty="0" sz="1800" spc="-15" b="1">
                <a:latin typeface="Arial"/>
                <a:cs typeface="Arial"/>
              </a:rPr>
              <a:t>SOAP </a:t>
            </a:r>
            <a:r>
              <a:rPr dirty="0" sz="1800" spc="-5" b="1">
                <a:latin typeface="Arial"/>
                <a:cs typeface="Arial"/>
              </a:rPr>
              <a:t>se </a:t>
            </a:r>
            <a:r>
              <a:rPr dirty="0" sz="1800" b="1">
                <a:latin typeface="Arial"/>
                <a:cs typeface="Arial"/>
              </a:rPr>
              <a:t>definen </a:t>
            </a:r>
            <a:r>
              <a:rPr dirty="0" sz="1800" spc="-5" b="1">
                <a:latin typeface="Arial"/>
                <a:cs typeface="Arial"/>
              </a:rPr>
              <a:t>explícitamente </a:t>
            </a:r>
            <a:r>
              <a:rPr dirty="0" sz="1800" b="1">
                <a:latin typeface="Arial"/>
                <a:cs typeface="Arial"/>
              </a:rPr>
              <a:t>a  </a:t>
            </a:r>
            <a:r>
              <a:rPr dirty="0" sz="1800" spc="-10" b="1">
                <a:latin typeface="Arial"/>
                <a:cs typeface="Arial"/>
              </a:rPr>
              <a:t>través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esquemas </a:t>
            </a:r>
            <a:r>
              <a:rPr dirty="0" sz="1800" b="1">
                <a:latin typeface="Arial"/>
                <a:cs typeface="Arial"/>
              </a:rPr>
              <a:t>XML </a:t>
            </a:r>
            <a:r>
              <a:rPr dirty="0" sz="1800" spc="-5" b="1">
                <a:latin typeface="Arial"/>
                <a:cs typeface="Arial"/>
              </a:rPr>
              <a:t>como parte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5" b="1">
                <a:latin typeface="Arial"/>
                <a:cs typeface="Arial"/>
              </a:rPr>
              <a:t>contrato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servicio  </a:t>
            </a:r>
            <a:r>
              <a:rPr dirty="0" sz="1800" spc="5" b="1">
                <a:latin typeface="Arial"/>
                <a:cs typeface="Arial"/>
              </a:rPr>
              <a:t>web.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Arial"/>
              <a:cs typeface="Arial"/>
            </a:endParaRPr>
          </a:p>
          <a:p>
            <a:pPr marL="12700" marR="54927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Estos </a:t>
            </a:r>
            <a:r>
              <a:rPr dirty="0" sz="1800" spc="-5">
                <a:latin typeface="Arial"/>
                <a:cs typeface="Arial"/>
              </a:rPr>
              <a:t>mensajes </a:t>
            </a:r>
            <a:r>
              <a:rPr dirty="0" sz="1800" spc="-10">
                <a:latin typeface="Arial"/>
                <a:cs typeface="Arial"/>
              </a:rPr>
              <a:t>incluyen </a:t>
            </a:r>
            <a:r>
              <a:rPr dirty="0" sz="1800" spc="-5">
                <a:latin typeface="Arial"/>
                <a:cs typeface="Arial"/>
              </a:rPr>
              <a:t>mensajes de </a:t>
            </a:r>
            <a:r>
              <a:rPr dirty="0" sz="1800" b="1">
                <a:latin typeface="Arial"/>
                <a:cs typeface="Arial"/>
              </a:rPr>
              <a:t>solicitud, </a:t>
            </a:r>
            <a:r>
              <a:rPr dirty="0" sz="1800" spc="-5" b="1">
                <a:latin typeface="Arial"/>
                <a:cs typeface="Arial"/>
              </a:rPr>
              <a:t>respuesta y  </a:t>
            </a:r>
            <a:r>
              <a:rPr dirty="0" sz="1800" b="1">
                <a:latin typeface="Arial"/>
                <a:cs typeface="Arial"/>
              </a:rPr>
              <a:t>falla.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350634" y="1837944"/>
            <a:ext cx="4679315" cy="1779905"/>
            <a:chOff x="6350634" y="1837944"/>
            <a:chExt cx="4679315" cy="1779905"/>
          </a:xfrm>
        </p:grpSpPr>
        <p:sp>
          <p:nvSpPr>
            <p:cNvPr id="16" name="object 16"/>
            <p:cNvSpPr/>
            <p:nvPr/>
          </p:nvSpPr>
          <p:spPr>
            <a:xfrm>
              <a:off x="6869420" y="1837944"/>
              <a:ext cx="4160193" cy="17793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4825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Métodos Http, Códigos </a:t>
            </a:r>
            <a:r>
              <a:rPr dirty="0" spc="-5"/>
              <a:t>de Respuesta y</a:t>
            </a:r>
            <a:r>
              <a:rPr dirty="0" spc="-65"/>
              <a:t> </a:t>
            </a:r>
            <a:r>
              <a:rPr dirty="0" spc="-5"/>
              <a:t>Cabeceras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9136" y="1683511"/>
            <a:ext cx="6934834" cy="3574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44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Con los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</a:t>
            </a:r>
            <a:r>
              <a:rPr dirty="0" sz="1800">
                <a:latin typeface="Arial"/>
                <a:cs typeface="Arial"/>
              </a:rPr>
              <a:t>, </a:t>
            </a:r>
            <a:r>
              <a:rPr dirty="0" sz="1800" b="1">
                <a:latin typeface="Arial"/>
                <a:cs typeface="Arial"/>
              </a:rPr>
              <a:t>HTTP juega un </a:t>
            </a:r>
            <a:r>
              <a:rPr dirty="0" sz="1800" spc="-5" b="1">
                <a:latin typeface="Arial"/>
                <a:cs typeface="Arial"/>
              </a:rPr>
              <a:t>papel más central </a:t>
            </a:r>
            <a:r>
              <a:rPr dirty="0" sz="1800" spc="-15">
                <a:latin typeface="Arial"/>
                <a:cs typeface="Arial"/>
              </a:rPr>
              <a:t>ya  </a:t>
            </a:r>
            <a:r>
              <a:rPr dirty="0" sz="1800" spc="-5">
                <a:latin typeface="Arial"/>
                <a:cs typeface="Arial"/>
              </a:rPr>
              <a:t>que es tanto el </a:t>
            </a:r>
            <a:r>
              <a:rPr dirty="0" sz="1800" b="1">
                <a:latin typeface="Arial"/>
                <a:cs typeface="Arial"/>
              </a:rPr>
              <a:t>protocolo </a:t>
            </a:r>
            <a:r>
              <a:rPr dirty="0" sz="1800" spc="-5" b="1">
                <a:latin typeface="Arial"/>
                <a:cs typeface="Arial"/>
              </a:rPr>
              <a:t>primario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transporte </a:t>
            </a:r>
            <a:r>
              <a:rPr dirty="0" sz="1800" b="1">
                <a:latin typeface="Arial"/>
                <a:cs typeface="Arial"/>
              </a:rPr>
              <a:t>como el de la  </a:t>
            </a:r>
            <a:r>
              <a:rPr dirty="0" sz="1800" spc="-5" b="1">
                <a:latin typeface="Arial"/>
                <a:cs typeface="Arial"/>
              </a:rPr>
              <a:t>capa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mensajes.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marL="12700" marR="21018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En </a:t>
            </a:r>
            <a:r>
              <a:rPr dirty="0" sz="1800">
                <a:latin typeface="Arial"/>
                <a:cs typeface="Arial"/>
              </a:rPr>
              <a:t>otras </a:t>
            </a:r>
            <a:r>
              <a:rPr dirty="0" sz="1800" spc="-5">
                <a:latin typeface="Arial"/>
                <a:cs typeface="Arial"/>
              </a:rPr>
              <a:t>palabras, el </a:t>
            </a:r>
            <a:r>
              <a:rPr dirty="0" sz="1800" b="1">
                <a:latin typeface="Arial"/>
                <a:cs typeface="Arial"/>
              </a:rPr>
              <a:t>contrato uniforme de un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REST </a:t>
            </a:r>
            <a:r>
              <a:rPr dirty="0" sz="1800" spc="-5" b="1">
                <a:latin typeface="Arial"/>
                <a:cs typeface="Arial"/>
              </a:rPr>
              <a:t>se  basa en </a:t>
            </a:r>
            <a:r>
              <a:rPr dirty="0" sz="1800" b="1">
                <a:latin typeface="Arial"/>
                <a:cs typeface="Arial"/>
              </a:rPr>
              <a:t>la </a:t>
            </a:r>
            <a:r>
              <a:rPr dirty="0" sz="1800" spc="-5" b="1">
                <a:latin typeface="Arial"/>
                <a:cs typeface="Arial"/>
              </a:rPr>
              <a:t>estructura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5" b="1">
                <a:latin typeface="Arial"/>
                <a:cs typeface="Arial"/>
              </a:rPr>
              <a:t>mensaje </a:t>
            </a:r>
            <a:r>
              <a:rPr dirty="0" sz="1800" b="1">
                <a:latin typeface="Arial"/>
                <a:cs typeface="Arial"/>
              </a:rPr>
              <a:t>HTTP </a:t>
            </a:r>
            <a:r>
              <a:rPr dirty="0" sz="1800" spc="-5" b="1">
                <a:latin typeface="Arial"/>
                <a:cs typeface="Arial"/>
              </a:rPr>
              <a:t>directamente para  codificar </a:t>
            </a:r>
            <a:r>
              <a:rPr dirty="0" sz="1800" b="1">
                <a:latin typeface="Arial"/>
                <a:cs typeface="Arial"/>
              </a:rPr>
              <a:t>los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Un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REST </a:t>
            </a:r>
            <a:r>
              <a:rPr dirty="0" sz="1800" spc="-5" b="1">
                <a:latin typeface="Arial"/>
                <a:cs typeface="Arial"/>
              </a:rPr>
              <a:t>se </a:t>
            </a:r>
            <a:r>
              <a:rPr dirty="0" sz="1800" b="1">
                <a:latin typeface="Arial"/>
                <a:cs typeface="Arial"/>
              </a:rPr>
              <a:t>identifica </a:t>
            </a:r>
            <a:r>
              <a:rPr dirty="0" sz="1800" spc="-5" b="1">
                <a:latin typeface="Arial"/>
                <a:cs typeface="Arial"/>
              </a:rPr>
              <a:t>mediante </a:t>
            </a:r>
            <a:r>
              <a:rPr dirty="0" sz="1800" b="1">
                <a:latin typeface="Arial"/>
                <a:cs typeface="Arial"/>
              </a:rPr>
              <a:t>un identificador de  </a:t>
            </a:r>
            <a:r>
              <a:rPr dirty="0" sz="1800" spc="-5" b="1">
                <a:latin typeface="Arial"/>
                <a:cs typeface="Arial"/>
              </a:rPr>
              <a:t>recurso</a:t>
            </a:r>
            <a:r>
              <a:rPr dirty="0" sz="1800" spc="-5">
                <a:latin typeface="Arial"/>
                <a:cs typeface="Arial"/>
              </a:rPr>
              <a:t>, su </a:t>
            </a:r>
            <a:r>
              <a:rPr dirty="0" sz="1800" b="1">
                <a:latin typeface="Arial"/>
                <a:cs typeface="Arial"/>
              </a:rPr>
              <a:t>funcionamiento </a:t>
            </a:r>
            <a:r>
              <a:rPr dirty="0" sz="1800" spc="-5" b="1">
                <a:latin typeface="Arial"/>
                <a:cs typeface="Arial"/>
              </a:rPr>
              <a:t>es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5" b="1">
                <a:latin typeface="Arial"/>
                <a:cs typeface="Arial"/>
              </a:rPr>
              <a:t>método </a:t>
            </a:r>
            <a:r>
              <a:rPr dirty="0" sz="1800" b="1">
                <a:latin typeface="Arial"/>
                <a:cs typeface="Arial"/>
              </a:rPr>
              <a:t>HTTP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su </a:t>
            </a:r>
            <a:r>
              <a:rPr dirty="0" sz="1800" spc="-5" b="1">
                <a:latin typeface="Arial"/>
                <a:cs typeface="Arial"/>
              </a:rPr>
              <a:t>formato </a:t>
            </a:r>
            <a:r>
              <a:rPr dirty="0" sz="1800" b="1">
                <a:latin typeface="Arial"/>
                <a:cs typeface="Arial"/>
              </a:rPr>
              <a:t>de  </a:t>
            </a:r>
            <a:r>
              <a:rPr dirty="0" sz="1800" spc="-5" b="1">
                <a:latin typeface="Arial"/>
                <a:cs typeface="Arial"/>
              </a:rPr>
              <a:t>mensaje está </a:t>
            </a:r>
            <a:r>
              <a:rPr dirty="0" sz="1800" b="1">
                <a:latin typeface="Arial"/>
                <a:cs typeface="Arial"/>
              </a:rPr>
              <a:t>definido por un indicador de tipo de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medio.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350634" y="1627632"/>
            <a:ext cx="4716780" cy="1685289"/>
            <a:chOff x="6350634" y="1627632"/>
            <a:chExt cx="4716780" cy="1685289"/>
          </a:xfrm>
        </p:grpSpPr>
        <p:sp>
          <p:nvSpPr>
            <p:cNvPr id="16" name="object 16"/>
            <p:cNvSpPr/>
            <p:nvPr/>
          </p:nvSpPr>
          <p:spPr>
            <a:xfrm>
              <a:off x="7351534" y="1627632"/>
              <a:ext cx="3715677" cy="16852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333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Elementos Protocolo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HTTP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7715" y="1655191"/>
            <a:ext cx="10285730" cy="4137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Identificadores de recursos: </a:t>
            </a:r>
            <a:r>
              <a:rPr dirty="0" sz="2000">
                <a:latin typeface="Arial"/>
                <a:cs typeface="Arial"/>
              </a:rPr>
              <a:t>una sintaxis estandarizada para la identificación de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recursos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Arial"/>
              <a:cs typeface="Arial"/>
            </a:endParaRPr>
          </a:p>
          <a:p>
            <a:pPr marL="12700" marR="771525">
              <a:lnSpc>
                <a:spcPct val="100000"/>
              </a:lnSpc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Tipos de medios: </a:t>
            </a:r>
            <a:r>
              <a:rPr dirty="0" sz="2000">
                <a:latin typeface="Arial"/>
                <a:cs typeface="Arial"/>
              </a:rPr>
              <a:t>un mecanismo para especificar la representación de los</a:t>
            </a:r>
            <a:r>
              <a:rPr dirty="0" sz="2000" spc="-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formatos  deseados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61594" marR="158115">
              <a:lnSpc>
                <a:spcPct val="100000"/>
              </a:lnSpc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Métodos HTTP: </a:t>
            </a:r>
            <a:r>
              <a:rPr dirty="0" sz="2000">
                <a:latin typeface="Arial"/>
                <a:cs typeface="Arial"/>
              </a:rPr>
              <a:t>un conjunto de funciones de comunicación, las </a:t>
            </a:r>
            <a:r>
              <a:rPr dirty="0" sz="2000" spc="-5">
                <a:latin typeface="Arial"/>
                <a:cs typeface="Arial"/>
              </a:rPr>
              <a:t>más </a:t>
            </a:r>
            <a:r>
              <a:rPr dirty="0" sz="2000">
                <a:latin typeface="Arial"/>
                <a:cs typeface="Arial"/>
              </a:rPr>
              <a:t>comunes son:</a:t>
            </a:r>
            <a:r>
              <a:rPr dirty="0" sz="2000" spc="-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GET,  PUT, POST 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DELETE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Arial"/>
              <a:cs typeface="Arial"/>
            </a:endParaRPr>
          </a:p>
          <a:p>
            <a:pPr marL="15240" marR="454659">
              <a:lnSpc>
                <a:spcPct val="100000"/>
              </a:lnSpc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Códigos de respuesta HTTP: </a:t>
            </a:r>
            <a:r>
              <a:rPr dirty="0" sz="2000">
                <a:latin typeface="Arial"/>
                <a:cs typeface="Arial"/>
              </a:rPr>
              <a:t>representan un conjunto de condiciones de excepción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  </a:t>
            </a:r>
            <a:r>
              <a:rPr dirty="0" sz="2000" spc="-5">
                <a:latin typeface="Arial"/>
                <a:cs typeface="Arial"/>
              </a:rPr>
              <a:t>éxito </a:t>
            </a:r>
            <a:r>
              <a:rPr dirty="0" sz="2000">
                <a:latin typeface="Arial"/>
                <a:cs typeface="Arial"/>
              </a:rPr>
              <a:t>predefinidos 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personalizadas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Encabezados HTTP: </a:t>
            </a:r>
            <a:r>
              <a:rPr dirty="0" sz="2000">
                <a:latin typeface="Arial"/>
                <a:cs typeface="Arial"/>
              </a:rPr>
              <a:t>se utilizan para proporcionar una gama de metadatos predefinidos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personalizados en los mensajes de solicitud y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respuesta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4848" y="4163567"/>
            <a:ext cx="3260090" cy="2694940"/>
            <a:chOff x="2974848" y="4163567"/>
            <a:chExt cx="3260090" cy="2694940"/>
          </a:xfrm>
        </p:grpSpPr>
        <p:sp>
          <p:nvSpPr>
            <p:cNvPr id="3" name="object 3"/>
            <p:cNvSpPr/>
            <p:nvPr/>
          </p:nvSpPr>
          <p:spPr>
            <a:xfrm>
              <a:off x="4312920" y="4163567"/>
              <a:ext cx="102108" cy="9723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74848" y="5103874"/>
              <a:ext cx="3259836" cy="1754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9163" y="1166513"/>
            <a:ext cx="10534015" cy="4952365"/>
            <a:chOff x="169163" y="1166513"/>
            <a:chExt cx="10534015" cy="4952365"/>
          </a:xfrm>
        </p:grpSpPr>
        <p:sp>
          <p:nvSpPr>
            <p:cNvPr id="6" name="object 6"/>
            <p:cNvSpPr/>
            <p:nvPr/>
          </p:nvSpPr>
          <p:spPr>
            <a:xfrm>
              <a:off x="5801778" y="2970098"/>
              <a:ext cx="96101" cy="5976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90972" y="2086355"/>
              <a:ext cx="5212080" cy="8884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81071" y="3349751"/>
              <a:ext cx="5664708" cy="2769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3935" y="1507314"/>
              <a:ext cx="4624744" cy="10685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9163" y="2827019"/>
              <a:ext cx="2427732" cy="12039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57271" y="5274563"/>
              <a:ext cx="1918716" cy="5394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77733" y="1651048"/>
              <a:ext cx="1390509" cy="1572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91655" y="1769363"/>
              <a:ext cx="67054" cy="4709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86586" y="1166513"/>
              <a:ext cx="960659" cy="3262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83810" y="3265042"/>
              <a:ext cx="1522349" cy="8848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06871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333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Elementos Protocolo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HTTP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188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Ejemplo GET -</a:t>
            </a:r>
            <a:r>
              <a:rPr dirty="0" sz="2800" spc="-2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XML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749551" y="1790687"/>
            <a:ext cx="5270500" cy="844550"/>
            <a:chOff x="1749551" y="1790687"/>
            <a:chExt cx="5270500" cy="844550"/>
          </a:xfrm>
        </p:grpSpPr>
        <p:sp>
          <p:nvSpPr>
            <p:cNvPr id="12" name="object 12"/>
            <p:cNvSpPr/>
            <p:nvPr/>
          </p:nvSpPr>
          <p:spPr>
            <a:xfrm>
              <a:off x="1837938" y="1825729"/>
              <a:ext cx="5181610" cy="774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49551" y="1790687"/>
              <a:ext cx="3429000" cy="8443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81377" y="1846325"/>
              <a:ext cx="5099685" cy="692150"/>
            </a:xfrm>
            <a:custGeom>
              <a:avLst/>
              <a:gdLst/>
              <a:ahLst/>
              <a:cxnLst/>
              <a:rect l="l" t="t" r="r" b="b"/>
              <a:pathLst>
                <a:path w="5099684" h="692150">
                  <a:moveTo>
                    <a:pt x="5099304" y="0"/>
                  </a:moveTo>
                  <a:lnTo>
                    <a:pt x="0" y="0"/>
                  </a:lnTo>
                  <a:lnTo>
                    <a:pt x="0" y="691896"/>
                  </a:lnTo>
                  <a:lnTo>
                    <a:pt x="5099304" y="691896"/>
                  </a:lnTo>
                  <a:lnTo>
                    <a:pt x="509930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881377" y="1846326"/>
            <a:ext cx="5099685" cy="692150"/>
          </a:xfrm>
          <a:prstGeom prst="rect">
            <a:avLst/>
          </a:prstGeom>
          <a:ln w="25400">
            <a:solidFill>
              <a:srgbClr val="8B3938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85"/>
              </a:spcBef>
              <a:tabLst>
                <a:tab pos="189611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/customers/	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HTTP/1.1</a:t>
            </a:r>
            <a:endParaRPr sz="1800">
              <a:latin typeface="Courier New"/>
              <a:cs typeface="Courier New"/>
            </a:endParaRPr>
          </a:p>
          <a:p>
            <a:pPr marL="171450">
              <a:lnSpc>
                <a:spcPct val="100000"/>
              </a:lnSpc>
              <a:spcBef>
                <a:spcPts val="12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Accept: application/xml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851" y="2033396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22120" y="3483864"/>
            <a:ext cx="5294630" cy="2764790"/>
            <a:chOff x="1722120" y="3483864"/>
            <a:chExt cx="5294630" cy="2764790"/>
          </a:xfrm>
        </p:grpSpPr>
        <p:sp>
          <p:nvSpPr>
            <p:cNvPr id="18" name="object 18"/>
            <p:cNvSpPr/>
            <p:nvPr/>
          </p:nvSpPr>
          <p:spPr>
            <a:xfrm>
              <a:off x="1810504" y="3518910"/>
              <a:ext cx="5161804" cy="2714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22120" y="3483864"/>
              <a:ext cx="5294376" cy="27645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53945" y="3539490"/>
            <a:ext cx="5080000" cy="2632075"/>
          </a:xfrm>
          <a:prstGeom prst="rect">
            <a:avLst/>
          </a:prstGeom>
          <a:solidFill>
            <a:srgbClr val="C0504D"/>
          </a:solidFill>
          <a:ln w="25400">
            <a:solidFill>
              <a:srgbClr val="8B3938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9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&lt;customers&gt;</a:t>
            </a:r>
            <a:endParaRPr sz="18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&lt;customer id="12345"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href="/customers/12345"&gt;</a:t>
            </a:r>
            <a:endParaRPr sz="1800">
              <a:latin typeface="Arial"/>
              <a:cs typeface="Arial"/>
            </a:endParaRPr>
          </a:p>
          <a:p>
            <a:pPr marL="187325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&lt;name&gt;John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Smith&lt;/name&gt;</a:t>
            </a:r>
            <a:endParaRPr sz="1800">
              <a:latin typeface="Arial"/>
              <a:cs typeface="Arial"/>
            </a:endParaRPr>
          </a:p>
          <a:p>
            <a:pPr marL="187325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&lt;/customer&gt;</a:t>
            </a:r>
            <a:endParaRPr sz="18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&lt;customer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...&gt;</a:t>
            </a:r>
            <a:endParaRPr sz="1800">
              <a:latin typeface="Arial"/>
              <a:cs typeface="Arial"/>
            </a:endParaRPr>
          </a:p>
          <a:p>
            <a:pPr marL="187325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&lt;/customer&gt;</a:t>
            </a:r>
            <a:endParaRPr sz="18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12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&lt;/customers&gt;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02" y="4932933"/>
            <a:ext cx="1052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sp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4055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Ejemplo GET -</a:t>
            </a:r>
            <a:r>
              <a:rPr dirty="0" sz="2800" spc="-1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JSON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694688" y="1921751"/>
            <a:ext cx="4064635" cy="844550"/>
            <a:chOff x="1694688" y="1921751"/>
            <a:chExt cx="4064635" cy="844550"/>
          </a:xfrm>
        </p:grpSpPr>
        <p:sp>
          <p:nvSpPr>
            <p:cNvPr id="12" name="object 12"/>
            <p:cNvSpPr/>
            <p:nvPr/>
          </p:nvSpPr>
          <p:spPr>
            <a:xfrm>
              <a:off x="1783076" y="1956793"/>
              <a:ext cx="3930403" cy="774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94688" y="1921751"/>
              <a:ext cx="4064508" cy="8443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26514" y="1977389"/>
            <a:ext cx="3848100" cy="692150"/>
          </a:xfrm>
          <a:prstGeom prst="rect">
            <a:avLst/>
          </a:prstGeom>
          <a:solidFill>
            <a:srgbClr val="C0504D"/>
          </a:solidFill>
          <a:ln w="25400">
            <a:solidFill>
              <a:srgbClr val="8B3938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185"/>
              </a:spcBef>
              <a:tabLst>
                <a:tab pos="253111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/customers/12345	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HTTP/1.1</a:t>
            </a:r>
            <a:endParaRPr sz="1800">
              <a:latin typeface="Courier New"/>
              <a:cs typeface="Courier New"/>
            </a:endParaRPr>
          </a:p>
          <a:p>
            <a:pPr marL="45085">
              <a:lnSpc>
                <a:spcPct val="100000"/>
              </a:lnSpc>
              <a:spcBef>
                <a:spcPts val="12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Accept: application/json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858" y="2213609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35835" y="3768852"/>
            <a:ext cx="3980815" cy="1941830"/>
            <a:chOff x="1735835" y="3768852"/>
            <a:chExt cx="3980815" cy="1941830"/>
          </a:xfrm>
        </p:grpSpPr>
        <p:sp>
          <p:nvSpPr>
            <p:cNvPr id="17" name="object 17"/>
            <p:cNvSpPr/>
            <p:nvPr/>
          </p:nvSpPr>
          <p:spPr>
            <a:xfrm>
              <a:off x="1824220" y="3803880"/>
              <a:ext cx="3892310" cy="18761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35835" y="3768852"/>
              <a:ext cx="3134867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67661" y="3824478"/>
              <a:ext cx="3810000" cy="1793875"/>
            </a:xfrm>
            <a:custGeom>
              <a:avLst/>
              <a:gdLst/>
              <a:ahLst/>
              <a:cxnLst/>
              <a:rect l="l" t="t" r="r" b="b"/>
              <a:pathLst>
                <a:path w="3810000" h="1793875">
                  <a:moveTo>
                    <a:pt x="3810000" y="0"/>
                  </a:moveTo>
                  <a:lnTo>
                    <a:pt x="0" y="0"/>
                  </a:lnTo>
                  <a:lnTo>
                    <a:pt x="0" y="1793748"/>
                  </a:lnTo>
                  <a:lnTo>
                    <a:pt x="3810000" y="1793748"/>
                  </a:lnTo>
                  <a:lnTo>
                    <a:pt x="38100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67661" y="3824478"/>
            <a:ext cx="3810000" cy="1793875"/>
          </a:xfrm>
          <a:prstGeom prst="rect">
            <a:avLst/>
          </a:prstGeom>
          <a:ln w="25400">
            <a:solidFill>
              <a:srgbClr val="8B3938"/>
            </a:solidFill>
          </a:ln>
        </p:spPr>
        <p:txBody>
          <a:bodyPr wrap="square" lIns="0" tIns="2413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9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"id":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"12345",</a:t>
            </a:r>
            <a:endParaRPr sz="1800">
              <a:latin typeface="Arial"/>
              <a:cs typeface="Arial"/>
            </a:endParaRPr>
          </a:p>
          <a:p>
            <a:pPr marL="108585" marR="97155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"href": "/customers/12345",  "name": "John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Smith",</a:t>
            </a:r>
            <a:endParaRPr sz="1800">
              <a:latin typeface="Arial"/>
              <a:cs typeface="Arial"/>
            </a:endParaRPr>
          </a:p>
          <a:p>
            <a:pPr marL="23495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43815">
              <a:lnSpc>
                <a:spcPct val="100000"/>
              </a:lnSpc>
              <a:spcBef>
                <a:spcPts val="12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0161" y="4562982"/>
            <a:ext cx="1052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sp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1202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226307" y="2465832"/>
            <a:ext cx="4127500" cy="2764790"/>
            <a:chOff x="3226307" y="2465832"/>
            <a:chExt cx="4127500" cy="2764790"/>
          </a:xfrm>
        </p:grpSpPr>
        <p:sp>
          <p:nvSpPr>
            <p:cNvPr id="12" name="object 12"/>
            <p:cNvSpPr/>
            <p:nvPr/>
          </p:nvSpPr>
          <p:spPr>
            <a:xfrm>
              <a:off x="3314692" y="2500868"/>
              <a:ext cx="3992893" cy="27295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26307" y="2465832"/>
              <a:ext cx="4126992" cy="2764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58133" y="2521458"/>
              <a:ext cx="3910965" cy="2647315"/>
            </a:xfrm>
            <a:custGeom>
              <a:avLst/>
              <a:gdLst/>
              <a:ahLst/>
              <a:cxnLst/>
              <a:rect l="l" t="t" r="r" b="b"/>
              <a:pathLst>
                <a:path w="3910965" h="2647315">
                  <a:moveTo>
                    <a:pt x="3910584" y="0"/>
                  </a:moveTo>
                  <a:lnTo>
                    <a:pt x="0" y="0"/>
                  </a:lnTo>
                  <a:lnTo>
                    <a:pt x="0" y="2647188"/>
                  </a:lnTo>
                  <a:lnTo>
                    <a:pt x="3910584" y="2647188"/>
                  </a:lnTo>
                  <a:lnTo>
                    <a:pt x="391058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358134" y="2521457"/>
            <a:ext cx="3910965" cy="2647315"/>
          </a:xfrm>
          <a:prstGeom prst="rect">
            <a:avLst/>
          </a:prstGeom>
          <a:ln w="25400">
            <a:solidFill>
              <a:srgbClr val="8B3938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8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/customers/12345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HTTP</a:t>
            </a:r>
            <a:r>
              <a:rPr dirty="0" sz="18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/1.1</a:t>
            </a:r>
            <a:endParaRPr sz="1800">
              <a:latin typeface="Courier New"/>
              <a:cs typeface="Courier New"/>
            </a:endParaRPr>
          </a:p>
          <a:p>
            <a:pPr marL="4572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Content-Type: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application/json</a:t>
            </a:r>
            <a:endParaRPr sz="18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"id":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"12345",</a:t>
            </a:r>
            <a:endParaRPr sz="1800">
              <a:latin typeface="Arial"/>
              <a:cs typeface="Arial"/>
            </a:endParaRPr>
          </a:p>
          <a:p>
            <a:pPr marL="236220" marR="944244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"href": "/customers/12345",  "name": "John Smith",</a:t>
            </a:r>
            <a:endParaRPr sz="18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"percentage_credit_increase":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"10",</a:t>
            </a:r>
            <a:endParaRPr sz="18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  <a:spcBef>
                <a:spcPts val="12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0808" y="3686682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460" y="2471915"/>
            <a:ext cx="6530340" cy="1536700"/>
            <a:chOff x="2330460" y="2471915"/>
            <a:chExt cx="6530340" cy="1536700"/>
          </a:xfrm>
        </p:grpSpPr>
        <p:sp>
          <p:nvSpPr>
            <p:cNvPr id="3" name="object 3"/>
            <p:cNvSpPr/>
            <p:nvPr/>
          </p:nvSpPr>
          <p:spPr>
            <a:xfrm>
              <a:off x="6865884" y="2471915"/>
              <a:ext cx="1994386" cy="1536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49667" y="2686811"/>
              <a:ext cx="1461516" cy="1104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30460" y="2471915"/>
              <a:ext cx="1994386" cy="1536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09088" y="2662427"/>
              <a:ext cx="583692" cy="1257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88208" y="2624327"/>
              <a:ext cx="990599" cy="5836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52900" y="2859023"/>
              <a:ext cx="3086100" cy="114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118095" y="2109596"/>
            <a:ext cx="800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Nodo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4092" y="2109596"/>
            <a:ext cx="800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Nodo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839" y="216534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basados en la </a:t>
            </a:r>
            <a:r>
              <a:rPr dirty="0" sz="1800" b="1">
                <a:latin typeface="Arial"/>
                <a:cs typeface="Arial"/>
              </a:rPr>
              <a:t>Web </a:t>
            </a:r>
            <a:r>
              <a:rPr dirty="0" sz="1800" spc="-25" b="1">
                <a:latin typeface="Arial"/>
                <a:cs typeface="Arial"/>
              </a:rPr>
              <a:t>vs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Componentes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80175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Computación Distribuida Basada en</a:t>
            </a:r>
            <a:r>
              <a:rPr dirty="0" sz="2800" spc="1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Componentes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281554" y="2433320"/>
            <a:ext cx="6824980" cy="338074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algn="ctr" marR="200025">
              <a:lnSpc>
                <a:spcPct val="100000"/>
              </a:lnSpc>
              <a:spcBef>
                <a:spcPts val="1040"/>
              </a:spcBef>
            </a:pPr>
            <a:r>
              <a:rPr dirty="0" sz="1800" spc="-5" b="1">
                <a:latin typeface="Arial"/>
                <a:cs typeface="Arial"/>
              </a:rPr>
              <a:t>RPC</a:t>
            </a:r>
            <a:endParaRPr sz="1800">
              <a:latin typeface="Arial"/>
              <a:cs typeface="Arial"/>
            </a:endParaRPr>
          </a:p>
          <a:p>
            <a:pPr algn="ctr" marL="2196465" marR="2447925">
              <a:lnSpc>
                <a:spcPct val="100000"/>
              </a:lnSpc>
              <a:spcBef>
                <a:spcPts val="944"/>
              </a:spcBef>
            </a:pPr>
            <a:r>
              <a:rPr dirty="0" sz="1800" b="1">
                <a:latin typeface="Arial"/>
                <a:cs typeface="Arial"/>
              </a:rPr>
              <a:t>Protocolos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Binarios  Propietarios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Arial"/>
              <a:cs typeface="Arial"/>
            </a:endParaRPr>
          </a:p>
          <a:p>
            <a:pPr algn="ctr" marL="2082800" marR="227076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Tecnología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Propietaria 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Implementación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1900" spc="-5">
                <a:latin typeface="Arial"/>
                <a:cs typeface="Arial"/>
              </a:rPr>
              <a:t>La lógica se puede </a:t>
            </a:r>
            <a:r>
              <a:rPr dirty="0" sz="1900" spc="-5" b="1">
                <a:latin typeface="Arial"/>
                <a:cs typeface="Arial"/>
              </a:rPr>
              <a:t>distribuir </a:t>
            </a:r>
            <a:r>
              <a:rPr dirty="0" sz="1900" spc="-5">
                <a:latin typeface="Arial"/>
                <a:cs typeface="Arial"/>
              </a:rPr>
              <a:t>en</a:t>
            </a:r>
            <a:r>
              <a:rPr dirty="0" sz="1900" spc="125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componentes.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900" spc="-5">
                <a:latin typeface="Arial"/>
                <a:cs typeface="Arial"/>
              </a:rPr>
              <a:t>Los </a:t>
            </a:r>
            <a:r>
              <a:rPr dirty="0" sz="1900" spc="-5" b="1">
                <a:latin typeface="Arial"/>
                <a:cs typeface="Arial"/>
              </a:rPr>
              <a:t>componentes </a:t>
            </a:r>
            <a:r>
              <a:rPr dirty="0" sz="1900" spc="-5">
                <a:latin typeface="Arial"/>
                <a:cs typeface="Arial"/>
              </a:rPr>
              <a:t>se comunican para automatizar un</a:t>
            </a:r>
            <a:r>
              <a:rPr dirty="0" sz="1900" spc="235">
                <a:latin typeface="Arial"/>
                <a:cs typeface="Arial"/>
              </a:rPr>
              <a:t> </a:t>
            </a:r>
            <a:r>
              <a:rPr dirty="0" sz="1900" spc="-5">
                <a:latin typeface="Arial"/>
                <a:cs typeface="Arial"/>
              </a:rPr>
              <a:t>proceso.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4825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Métodos Http, Códigos </a:t>
            </a:r>
            <a:r>
              <a:rPr dirty="0" spc="-5"/>
              <a:t>de Respuesta y</a:t>
            </a:r>
            <a:r>
              <a:rPr dirty="0" spc="-65"/>
              <a:t> </a:t>
            </a:r>
            <a:r>
              <a:rPr dirty="0" spc="-5"/>
              <a:t>Cabeceras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3755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4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POST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436876" y="2631948"/>
            <a:ext cx="7162800" cy="2524125"/>
            <a:chOff x="2436876" y="2631948"/>
            <a:chExt cx="7162800" cy="2524125"/>
          </a:xfrm>
        </p:grpSpPr>
        <p:sp>
          <p:nvSpPr>
            <p:cNvPr id="12" name="object 12"/>
            <p:cNvSpPr/>
            <p:nvPr/>
          </p:nvSpPr>
          <p:spPr>
            <a:xfrm>
              <a:off x="2525262" y="2666972"/>
              <a:ext cx="7036319" cy="24887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36876" y="2631948"/>
              <a:ext cx="7162800" cy="2246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68702" y="2687574"/>
              <a:ext cx="6954520" cy="2406650"/>
            </a:xfrm>
            <a:custGeom>
              <a:avLst/>
              <a:gdLst/>
              <a:ahLst/>
              <a:cxnLst/>
              <a:rect l="l" t="t" r="r" b="b"/>
              <a:pathLst>
                <a:path w="6954520" h="2406650">
                  <a:moveTo>
                    <a:pt x="6954011" y="0"/>
                  </a:moveTo>
                  <a:lnTo>
                    <a:pt x="0" y="0"/>
                  </a:lnTo>
                  <a:lnTo>
                    <a:pt x="0" y="2406396"/>
                  </a:lnTo>
                  <a:lnTo>
                    <a:pt x="6954011" y="2406396"/>
                  </a:lnTo>
                  <a:lnTo>
                    <a:pt x="6954011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68702" y="2687574"/>
              <a:ext cx="6954520" cy="2406650"/>
            </a:xfrm>
            <a:custGeom>
              <a:avLst/>
              <a:gdLst/>
              <a:ahLst/>
              <a:cxnLst/>
              <a:rect l="l" t="t" r="r" b="b"/>
              <a:pathLst>
                <a:path w="6954520" h="2406650">
                  <a:moveTo>
                    <a:pt x="0" y="2406396"/>
                  </a:moveTo>
                  <a:lnTo>
                    <a:pt x="6954011" y="2406396"/>
                  </a:lnTo>
                  <a:lnTo>
                    <a:pt x="6954011" y="0"/>
                  </a:lnTo>
                  <a:lnTo>
                    <a:pt x="0" y="0"/>
                  </a:lnTo>
                  <a:lnTo>
                    <a:pt x="0" y="2406396"/>
                  </a:lnTo>
                  <a:close/>
                </a:path>
              </a:pathLst>
            </a:custGeom>
            <a:ln w="25400">
              <a:solidFill>
                <a:srgbClr val="8B39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00705" y="2683256"/>
            <a:ext cx="3822065" cy="6045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POST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/customers/12345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HTTP</a:t>
            </a:r>
            <a:r>
              <a:rPr dirty="0" sz="18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/1.1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Content-Type: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application/xml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00705" y="3552190"/>
            <a:ext cx="6838315" cy="113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&lt;customer id="12345"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href="/customers/12345"&gt;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&lt;name&gt;John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Smith&lt;/name&gt;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&lt;percentage_credit_increase&gt;10%&lt;/percentage_credit_increase&gt;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&lt;/customer&gt;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5209" y="3731767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6206871" y="2156293"/>
            <a:ext cx="1980564" cy="1101090"/>
            <a:chOff x="6206871" y="2156293"/>
            <a:chExt cx="1980564" cy="1101090"/>
          </a:xfrm>
        </p:grpSpPr>
        <p:sp>
          <p:nvSpPr>
            <p:cNvPr id="22" name="object 22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4825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Métodos Http, Códigos </a:t>
            </a:r>
            <a:r>
              <a:rPr dirty="0" spc="-5"/>
              <a:t>de Respuesta y</a:t>
            </a:r>
            <a:r>
              <a:rPr dirty="0" spc="-65"/>
              <a:t> </a:t>
            </a:r>
            <a:r>
              <a:rPr dirty="0" spc="-5"/>
              <a:t>Cabeceras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7901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3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DELETE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497564" y="3023628"/>
            <a:ext cx="5220335" cy="840105"/>
            <a:chOff x="3497564" y="3023628"/>
            <a:chExt cx="5220335" cy="840105"/>
          </a:xfrm>
        </p:grpSpPr>
        <p:sp>
          <p:nvSpPr>
            <p:cNvPr id="12" name="object 12"/>
            <p:cNvSpPr/>
            <p:nvPr/>
          </p:nvSpPr>
          <p:spPr>
            <a:xfrm>
              <a:off x="3497564" y="3037253"/>
              <a:ext cx="5193824" cy="826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26180" y="3023628"/>
              <a:ext cx="4991100" cy="5547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41014" y="3057905"/>
              <a:ext cx="5111750" cy="744220"/>
            </a:xfrm>
            <a:custGeom>
              <a:avLst/>
              <a:gdLst/>
              <a:ahLst/>
              <a:cxnLst/>
              <a:rect l="l" t="t" r="r" b="b"/>
              <a:pathLst>
                <a:path w="5111750" h="744220">
                  <a:moveTo>
                    <a:pt x="5111495" y="0"/>
                  </a:moveTo>
                  <a:lnTo>
                    <a:pt x="0" y="0"/>
                  </a:lnTo>
                  <a:lnTo>
                    <a:pt x="0" y="743712"/>
                  </a:lnTo>
                  <a:lnTo>
                    <a:pt x="5111495" y="743712"/>
                  </a:lnTo>
                  <a:lnTo>
                    <a:pt x="511149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541014" y="3057905"/>
            <a:ext cx="5111750" cy="744220"/>
          </a:xfrm>
          <a:prstGeom prst="rect">
            <a:avLst/>
          </a:prstGeom>
          <a:ln w="25400">
            <a:solidFill>
              <a:srgbClr val="8B3938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195"/>
              </a:spcBef>
            </a:pPr>
            <a:r>
              <a:rPr dirty="0" sz="1800" spc="-5">
                <a:solidFill>
                  <a:srgbClr val="FFFF00"/>
                </a:solidFill>
                <a:latin typeface="Courier New"/>
                <a:cs typeface="Courier New"/>
              </a:rPr>
              <a:t>DELETE </a:t>
            </a:r>
            <a:r>
              <a:rPr dirty="0" sz="1800" spc="-10">
                <a:solidFill>
                  <a:srgbClr val="FFFF00"/>
                </a:solidFill>
                <a:latin typeface="Courier New"/>
                <a:cs typeface="Courier New"/>
              </a:rPr>
              <a:t>/customers/12345 </a:t>
            </a:r>
            <a:r>
              <a:rPr dirty="0" sz="1800" spc="-5">
                <a:solidFill>
                  <a:srgbClr val="FFFF00"/>
                </a:solidFill>
                <a:latin typeface="Courier New"/>
                <a:cs typeface="Courier New"/>
              </a:rPr>
              <a:t>HTTP</a:t>
            </a:r>
            <a:r>
              <a:rPr dirty="0" sz="1800" spc="-12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urier New"/>
                <a:cs typeface="Courier New"/>
              </a:rPr>
              <a:t>/1.1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7750" y="3271265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q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46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Códigos de Respuesta</a:t>
            </a:r>
            <a:r>
              <a:rPr dirty="0" sz="2800" spc="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Comunes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450847" y="1801367"/>
            <a:ext cx="7725409" cy="4310380"/>
            <a:chOff x="1450847" y="1801367"/>
            <a:chExt cx="7725409" cy="4310380"/>
          </a:xfrm>
        </p:grpSpPr>
        <p:sp>
          <p:nvSpPr>
            <p:cNvPr id="12" name="object 12"/>
            <p:cNvSpPr/>
            <p:nvPr/>
          </p:nvSpPr>
          <p:spPr>
            <a:xfrm>
              <a:off x="1450847" y="1801367"/>
              <a:ext cx="7725156" cy="4309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0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482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Métodos Http, Códigos </a:t>
            </a:r>
            <a:r>
              <a:rPr dirty="0" sz="1800" spc="-5" b="1">
                <a:latin typeface="Arial"/>
                <a:cs typeface="Arial"/>
              </a:rPr>
              <a:t>de Respuesta y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Cabeceras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060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Cabeceras de Solicitud</a:t>
            </a:r>
            <a:r>
              <a:rPr dirty="0" sz="2800" spc="5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Comunes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882396" y="1959864"/>
            <a:ext cx="8862060" cy="3442970"/>
            <a:chOff x="882396" y="1959864"/>
            <a:chExt cx="8862060" cy="3442970"/>
          </a:xfrm>
        </p:grpSpPr>
        <p:sp>
          <p:nvSpPr>
            <p:cNvPr id="12" name="object 12"/>
            <p:cNvSpPr/>
            <p:nvPr/>
          </p:nvSpPr>
          <p:spPr>
            <a:xfrm>
              <a:off x="882396" y="1959864"/>
              <a:ext cx="8862059" cy="34427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1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1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62075" marR="5080" indent="-91630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Contratos de Servicios REST,  Recursos y</a:t>
            </a:r>
            <a:r>
              <a:rPr dirty="0" sz="4400" spc="-20"/>
              <a:t> </a:t>
            </a:r>
            <a:r>
              <a:rPr dirty="0" sz="4400"/>
              <a:t>Mensajería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78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REST, </a:t>
            </a:r>
            <a:r>
              <a:rPr dirty="0" sz="1800" spc="-5" b="1">
                <a:latin typeface="Arial"/>
                <a:cs typeface="Arial"/>
              </a:rPr>
              <a:t>Recursos y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Mensajería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279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1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2826" y="1827022"/>
            <a:ext cx="7445375" cy="35769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" marR="31623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Los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REST no tienen contratos de </a:t>
            </a:r>
            <a:r>
              <a:rPr dirty="0" sz="2000" spc="-5" b="1">
                <a:latin typeface="Arial"/>
                <a:cs typeface="Arial"/>
              </a:rPr>
              <a:t>servicio  individuales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>
                <a:latin typeface="Arial"/>
                <a:cs typeface="Arial"/>
              </a:rPr>
              <a:t>sino que </a:t>
            </a:r>
            <a:r>
              <a:rPr dirty="0" sz="2000" b="1">
                <a:latin typeface="Arial"/>
                <a:cs typeface="Arial"/>
              </a:rPr>
              <a:t>comparten un contrato uniforme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  se implementa comúnmente con el estándar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HTTP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22860" marR="5080">
              <a:lnSpc>
                <a:spcPct val="100000"/>
              </a:lnSpc>
              <a:spcBef>
                <a:spcPts val="1860"/>
              </a:spcBef>
            </a:pPr>
            <a:r>
              <a:rPr dirty="0" sz="2000">
                <a:latin typeface="Arial"/>
                <a:cs typeface="Arial"/>
              </a:rPr>
              <a:t>Los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REST aprovechan </a:t>
            </a:r>
            <a:r>
              <a:rPr dirty="0" sz="2000" spc="-5" b="1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métodos HTTP como  GET, PUT, POST y DELETE como las capacidades que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ofrece  el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470534">
              <a:lnSpc>
                <a:spcPct val="100000"/>
              </a:lnSpc>
              <a:spcBef>
                <a:spcPts val="1835"/>
              </a:spcBef>
            </a:pPr>
            <a:r>
              <a:rPr dirty="0" sz="2000">
                <a:latin typeface="Arial"/>
                <a:cs typeface="Arial"/>
              </a:rPr>
              <a:t>Cada </a:t>
            </a:r>
            <a:r>
              <a:rPr dirty="0" sz="2000" spc="-5" b="1">
                <a:latin typeface="Arial"/>
                <a:cs typeface="Arial"/>
              </a:rPr>
              <a:t>servicio </a:t>
            </a:r>
            <a:r>
              <a:rPr dirty="0" sz="2000" b="1">
                <a:latin typeface="Arial"/>
                <a:cs typeface="Arial"/>
              </a:rPr>
              <a:t>REST puede diseñarse para admitir solo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  subconjunto de métodos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HTTP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350634" y="2049629"/>
            <a:ext cx="4221480" cy="3513454"/>
            <a:chOff x="6350634" y="2049629"/>
            <a:chExt cx="4221480" cy="3513454"/>
          </a:xfrm>
        </p:grpSpPr>
        <p:sp>
          <p:nvSpPr>
            <p:cNvPr id="16" name="object 16"/>
            <p:cNvSpPr/>
            <p:nvPr/>
          </p:nvSpPr>
          <p:spPr>
            <a:xfrm>
              <a:off x="8063393" y="2049629"/>
              <a:ext cx="2508697" cy="3513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78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REST, </a:t>
            </a:r>
            <a:r>
              <a:rPr dirty="0" sz="1800" spc="-5" b="1">
                <a:latin typeface="Arial"/>
                <a:cs typeface="Arial"/>
              </a:rPr>
              <a:t>Recursos y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Mensajería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279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1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63393" y="2049629"/>
            <a:ext cx="2508697" cy="3513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8513" y="1655191"/>
            <a:ext cx="7437755" cy="4548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895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El </a:t>
            </a:r>
            <a:r>
              <a:rPr dirty="0" sz="2000" b="1">
                <a:latin typeface="Arial"/>
                <a:cs typeface="Arial"/>
              </a:rPr>
              <a:t>contrato uniforme por sí solo no </a:t>
            </a:r>
            <a:r>
              <a:rPr dirty="0" sz="2000" spc="-5" b="1">
                <a:latin typeface="Arial"/>
                <a:cs typeface="Arial"/>
              </a:rPr>
              <a:t>constituye </a:t>
            </a:r>
            <a:r>
              <a:rPr dirty="0" sz="2000" b="1">
                <a:latin typeface="Arial"/>
                <a:cs typeface="Arial"/>
              </a:rPr>
              <a:t>un contrato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  </a:t>
            </a:r>
            <a:r>
              <a:rPr dirty="0" sz="2000" spc="-5" b="1">
                <a:latin typeface="Arial"/>
                <a:cs typeface="Arial"/>
              </a:rPr>
              <a:t>servicio </a:t>
            </a:r>
            <a:r>
              <a:rPr dirty="0" sz="2000" b="1">
                <a:latin typeface="Arial"/>
                <a:cs typeface="Arial"/>
              </a:rPr>
              <a:t>REST</a:t>
            </a:r>
            <a:r>
              <a:rPr dirty="0" sz="2000" spc="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completo.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Arial"/>
              <a:cs typeface="Arial"/>
            </a:endParaRPr>
          </a:p>
          <a:p>
            <a:pPr marL="42545" marR="34480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Un </a:t>
            </a:r>
            <a:r>
              <a:rPr dirty="0" sz="2000" b="1">
                <a:latin typeface="Arial"/>
                <a:cs typeface="Arial"/>
              </a:rPr>
              <a:t>consumidor de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REST necesita comprender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  contexto funcional y los recursos en </a:t>
            </a:r>
            <a:r>
              <a:rPr dirty="0" sz="2000" spc="-5" b="1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que un </a:t>
            </a:r>
            <a:r>
              <a:rPr dirty="0" sz="2000" spc="-5" b="1">
                <a:latin typeface="Arial"/>
                <a:cs typeface="Arial"/>
              </a:rPr>
              <a:t>servicio  </a:t>
            </a:r>
            <a:r>
              <a:rPr dirty="0" sz="2000" b="1">
                <a:latin typeface="Arial"/>
                <a:cs typeface="Arial"/>
              </a:rPr>
              <a:t>REST es capaz de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operar.</a:t>
            </a:r>
            <a:endParaRPr sz="2000">
              <a:latin typeface="Arial"/>
              <a:cs typeface="Arial"/>
            </a:endParaRPr>
          </a:p>
          <a:p>
            <a:pPr marL="42545" marR="150495">
              <a:lnSpc>
                <a:spcPct val="100000"/>
              </a:lnSpc>
              <a:spcBef>
                <a:spcPts val="1100"/>
              </a:spcBef>
            </a:pPr>
            <a:r>
              <a:rPr dirty="0" sz="2000">
                <a:latin typeface="Arial"/>
                <a:cs typeface="Arial"/>
              </a:rPr>
              <a:t>Los </a:t>
            </a:r>
            <a:r>
              <a:rPr dirty="0" sz="2000" b="1">
                <a:latin typeface="Arial"/>
                <a:cs typeface="Arial"/>
              </a:rPr>
              <a:t>contratos de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REST a </a:t>
            </a:r>
            <a:r>
              <a:rPr dirty="0" sz="2000" spc="-5" b="1">
                <a:latin typeface="Arial"/>
                <a:cs typeface="Arial"/>
              </a:rPr>
              <a:t>veces </a:t>
            </a:r>
            <a:r>
              <a:rPr dirty="0" sz="2000" b="1">
                <a:latin typeface="Arial"/>
                <a:cs typeface="Arial"/>
              </a:rPr>
              <a:t>se comunican a  </a:t>
            </a:r>
            <a:r>
              <a:rPr dirty="0" sz="2000" spc="-5" b="1">
                <a:latin typeface="Arial"/>
                <a:cs typeface="Arial"/>
              </a:rPr>
              <a:t>través </a:t>
            </a:r>
            <a:r>
              <a:rPr dirty="0" sz="2000" b="1">
                <a:latin typeface="Arial"/>
                <a:cs typeface="Arial"/>
              </a:rPr>
              <a:t>de </a:t>
            </a:r>
            <a:r>
              <a:rPr dirty="0" sz="2000" spc="-5" b="1">
                <a:latin typeface="Arial"/>
                <a:cs typeface="Arial"/>
              </a:rPr>
              <a:t>la </a:t>
            </a:r>
            <a:r>
              <a:rPr dirty="0" sz="2000" b="1">
                <a:latin typeface="Arial"/>
                <a:cs typeface="Arial"/>
              </a:rPr>
              <a:t>documentación de la API legible para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humanos</a:t>
            </a:r>
            <a:r>
              <a:rPr dirty="0" sz="2000">
                <a:latin typeface="Arial"/>
                <a:cs typeface="Arial"/>
              </a:rPr>
              <a:t>,  por ejemplo en una wiki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publicada.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 algn="just" marL="12700" marR="53149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Existen </a:t>
            </a:r>
            <a:r>
              <a:rPr dirty="0" sz="2000" b="1">
                <a:latin typeface="Arial"/>
                <a:cs typeface="Arial"/>
              </a:rPr>
              <a:t>formatos </a:t>
            </a:r>
            <a:r>
              <a:rPr dirty="0" sz="2000" spc="-5" b="1">
                <a:latin typeface="Arial"/>
                <a:cs typeface="Arial"/>
              </a:rPr>
              <a:t>alternativos </a:t>
            </a:r>
            <a:r>
              <a:rPr dirty="0" sz="2000" b="1">
                <a:latin typeface="Arial"/>
                <a:cs typeface="Arial"/>
              </a:rPr>
              <a:t>de descripción del contrato  del </a:t>
            </a:r>
            <a:r>
              <a:rPr dirty="0" sz="2000" spc="-5" b="1">
                <a:latin typeface="Arial"/>
                <a:cs typeface="Arial"/>
              </a:rPr>
              <a:t>servicio </a:t>
            </a:r>
            <a:r>
              <a:rPr dirty="0" sz="2000" b="1">
                <a:latin typeface="Arial"/>
                <a:cs typeface="Arial"/>
              </a:rPr>
              <a:t>REST procesables por </a:t>
            </a:r>
            <a:r>
              <a:rPr dirty="0" sz="2000" spc="-5" b="1">
                <a:latin typeface="Arial"/>
                <a:cs typeface="Arial"/>
              </a:rPr>
              <a:t>máquinas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>
                <a:latin typeface="Arial"/>
                <a:cs typeface="Arial"/>
              </a:rPr>
              <a:t>como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Open  API Specification (OAS), RAML 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WADL.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78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REST, </a:t>
            </a:r>
            <a:r>
              <a:rPr dirty="0" sz="1800" spc="-5" b="1">
                <a:latin typeface="Arial"/>
                <a:cs typeface="Arial"/>
              </a:rPr>
              <a:t>Recursos y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Mensajería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279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1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441406" y="1553831"/>
            <a:ext cx="7754620" cy="5137150"/>
            <a:chOff x="1441406" y="1553831"/>
            <a:chExt cx="7754620" cy="5137150"/>
          </a:xfrm>
        </p:grpSpPr>
        <p:sp>
          <p:nvSpPr>
            <p:cNvPr id="12" name="object 12"/>
            <p:cNvSpPr/>
            <p:nvPr/>
          </p:nvSpPr>
          <p:spPr>
            <a:xfrm>
              <a:off x="1441406" y="1553831"/>
              <a:ext cx="7754206" cy="51370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1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1" y="3265043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788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REST, </a:t>
            </a:r>
            <a:r>
              <a:rPr dirty="0" sz="1800" spc="-5" b="1">
                <a:latin typeface="Arial"/>
                <a:cs typeface="Arial"/>
              </a:rPr>
              <a:t>Recursos y</a:t>
            </a:r>
            <a:r>
              <a:rPr dirty="0" sz="1800" spc="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Mensajería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45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Mensajería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 REST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3961" y="4519929"/>
            <a:ext cx="975550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Los recursos se pueden </a:t>
            </a:r>
            <a:r>
              <a:rPr dirty="0" sz="2000" b="1">
                <a:latin typeface="Arial"/>
                <a:cs typeface="Arial"/>
              </a:rPr>
              <a:t>representar utilizando diferentes formatos de datos</a:t>
            </a:r>
            <a:r>
              <a:rPr dirty="0" sz="2000" spc="-2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XML o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JSON.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384" y="1818513"/>
            <a:ext cx="1023112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Cuando los servicios </a:t>
            </a:r>
            <a:r>
              <a:rPr dirty="0" sz="2000" b="1">
                <a:latin typeface="Arial"/>
                <a:cs typeface="Arial"/>
              </a:rPr>
              <a:t>REST intercambian mensajes, los encabezados HTTP se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pueden  usar para transportar metadatos</a:t>
            </a:r>
            <a:r>
              <a:rPr dirty="0" sz="2000">
                <a:latin typeface="Arial"/>
                <a:cs typeface="Arial"/>
              </a:rPr>
              <a:t>, como tokens de autenticación, códigos de respuesta e  información de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errores.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50362" y="5507710"/>
            <a:ext cx="6259087" cy="1068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13346" y="2895565"/>
            <a:ext cx="5384388" cy="1066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882766" y="3235198"/>
            <a:ext cx="1167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232729"/>
                </a:solidFill>
                <a:latin typeface="Calibri"/>
                <a:cs typeface="Calibri"/>
              </a:rPr>
              <a:t>Authorization:</a:t>
            </a:r>
            <a:r>
              <a:rPr dirty="0" sz="1000" spc="-35" b="1">
                <a:solidFill>
                  <a:srgbClr val="232729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232729"/>
                </a:solidFill>
                <a:latin typeface="Calibri"/>
                <a:cs typeface="Calibri"/>
              </a:rPr>
              <a:t>Bearer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7319" y="1483217"/>
            <a:ext cx="5164455" cy="5243830"/>
            <a:chOff x="1417319" y="1483217"/>
            <a:chExt cx="5164455" cy="5243830"/>
          </a:xfrm>
        </p:grpSpPr>
        <p:sp>
          <p:nvSpPr>
            <p:cNvPr id="3" name="object 3"/>
            <p:cNvSpPr/>
            <p:nvPr/>
          </p:nvSpPr>
          <p:spPr>
            <a:xfrm>
              <a:off x="4912567" y="1483217"/>
              <a:ext cx="1668946" cy="16738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90471" y="1780032"/>
              <a:ext cx="3525012" cy="5745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17319" y="2625852"/>
              <a:ext cx="3523487" cy="12527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0595" y="3660648"/>
              <a:ext cx="3855720" cy="3066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06871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7880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Contratos </a:t>
            </a:r>
            <a:r>
              <a:rPr dirty="0"/>
              <a:t>de </a:t>
            </a:r>
            <a:r>
              <a:rPr dirty="0" spc="-10"/>
              <a:t>Servicios </a:t>
            </a:r>
            <a:r>
              <a:rPr dirty="0"/>
              <a:t>REST, </a:t>
            </a:r>
            <a:r>
              <a:rPr dirty="0" spc="-5"/>
              <a:t>Recursos y</a:t>
            </a:r>
            <a:r>
              <a:rPr dirty="0" spc="75"/>
              <a:t> </a:t>
            </a:r>
            <a:r>
              <a:rPr dirty="0" spc="-5"/>
              <a:t>Mensajería</a:t>
            </a:r>
          </a:p>
        </p:txBody>
      </p:sp>
      <p:sp>
        <p:nvSpPr>
          <p:cNvPr id="12" name="object 12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5662" y="856615"/>
            <a:ext cx="728408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Mensajería con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REST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dirty="0" sz="2800" spc="9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Hypermedia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814" y="2145637"/>
            <a:ext cx="623486" cy="324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3814" y="2630269"/>
            <a:ext cx="623486" cy="324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253478" y="1927936"/>
            <a:ext cx="3368040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Se </a:t>
            </a:r>
            <a:r>
              <a:rPr dirty="0" sz="1600" spc="-10" b="1">
                <a:latin typeface="Arial"/>
                <a:cs typeface="Arial"/>
              </a:rPr>
              <a:t>envían </a:t>
            </a:r>
            <a:r>
              <a:rPr dirty="0" sz="1600" spc="-5" b="1">
                <a:latin typeface="Arial"/>
                <a:cs typeface="Arial"/>
              </a:rPr>
              <a:t>en la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respuesta</a:t>
            </a:r>
            <a:endParaRPr sz="16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latin typeface="Arial"/>
                <a:cs typeface="Arial"/>
              </a:rPr>
              <a:t>otros links </a:t>
            </a:r>
            <a:r>
              <a:rPr dirty="0" sz="1600" spc="-10" b="1">
                <a:latin typeface="Arial"/>
                <a:cs typeface="Arial"/>
              </a:rPr>
              <a:t>que </a:t>
            </a:r>
            <a:r>
              <a:rPr dirty="0" sz="1600" spc="-5" b="1">
                <a:latin typeface="Arial"/>
                <a:cs typeface="Arial"/>
              </a:rPr>
              <a:t>permitan descubrir  otros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recursos(servicios).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1794" y="4973192"/>
            <a:ext cx="517588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El servicio consumidor descubre </a:t>
            </a:r>
            <a:r>
              <a:rPr dirty="0" sz="1500" b="1">
                <a:latin typeface="Arial"/>
                <a:cs typeface="Arial"/>
              </a:rPr>
              <a:t>en </a:t>
            </a:r>
            <a:r>
              <a:rPr dirty="0" sz="1500" spc="-5" b="1">
                <a:latin typeface="Arial"/>
                <a:cs typeface="Arial"/>
              </a:rPr>
              <a:t>tiempo de </a:t>
            </a:r>
            <a:r>
              <a:rPr dirty="0" sz="1500" b="1">
                <a:latin typeface="Arial"/>
                <a:cs typeface="Arial"/>
              </a:rPr>
              <a:t>ejecución  </a:t>
            </a:r>
            <a:r>
              <a:rPr dirty="0" sz="1500" spc="-5" b="1">
                <a:latin typeface="Arial"/>
                <a:cs typeface="Arial"/>
              </a:rPr>
              <a:t>estos </a:t>
            </a:r>
            <a:r>
              <a:rPr dirty="0" sz="1500" spc="-10" b="1">
                <a:latin typeface="Arial"/>
                <a:cs typeface="Arial"/>
              </a:rPr>
              <a:t>nuevos </a:t>
            </a:r>
            <a:r>
              <a:rPr dirty="0" sz="1500" spc="-5" b="1">
                <a:latin typeface="Arial"/>
                <a:cs typeface="Arial"/>
              </a:rPr>
              <a:t>recursos </a:t>
            </a:r>
            <a:r>
              <a:rPr dirty="0" sz="1500" b="1">
                <a:latin typeface="Arial"/>
                <a:cs typeface="Arial"/>
              </a:rPr>
              <a:t>sin la </a:t>
            </a:r>
            <a:r>
              <a:rPr dirty="0" sz="1500" spc="-5" b="1">
                <a:latin typeface="Arial"/>
                <a:cs typeface="Arial"/>
              </a:rPr>
              <a:t>necesidad de acoplarse </a:t>
            </a:r>
            <a:r>
              <a:rPr dirty="0" sz="1500" b="1">
                <a:latin typeface="Arial"/>
                <a:cs typeface="Arial"/>
              </a:rPr>
              <a:t>en  tiempo </a:t>
            </a:r>
            <a:r>
              <a:rPr dirty="0" sz="1500" spc="-5" b="1">
                <a:latin typeface="Arial"/>
                <a:cs typeface="Arial"/>
              </a:rPr>
              <a:t>de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diseño.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0584" y="2714232"/>
            <a:ext cx="10195560" cy="1536700"/>
            <a:chOff x="530584" y="2714232"/>
            <a:chExt cx="10195560" cy="1536700"/>
          </a:xfrm>
        </p:grpSpPr>
        <p:sp>
          <p:nvSpPr>
            <p:cNvPr id="3" name="object 3"/>
            <p:cNvSpPr/>
            <p:nvPr/>
          </p:nvSpPr>
          <p:spPr>
            <a:xfrm>
              <a:off x="3145800" y="2714232"/>
              <a:ext cx="1994386" cy="1536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30584" y="2714232"/>
              <a:ext cx="1992927" cy="1536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35736" y="3002279"/>
              <a:ext cx="3803904" cy="8503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31260" y="2714232"/>
              <a:ext cx="1994386" cy="1536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16076" y="2714232"/>
              <a:ext cx="1994386" cy="1536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22720" y="3125723"/>
              <a:ext cx="3755136" cy="723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12723" y="1662810"/>
            <a:ext cx="9072245" cy="98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4595">
              <a:lnSpc>
                <a:spcPct val="100000"/>
              </a:lnSpc>
              <a:spcBef>
                <a:spcPts val="100"/>
              </a:spcBef>
              <a:tabLst>
                <a:tab pos="6922770" algn="l"/>
              </a:tabLst>
            </a:pP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Servicios</a:t>
            </a:r>
            <a:r>
              <a:rPr dirty="0" sz="1800" spc="4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REST	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Servicios</a:t>
            </a:r>
            <a:r>
              <a:rPr dirty="0" sz="1800" spc="2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696845" algn="l"/>
                <a:tab pos="5599430" algn="l"/>
                <a:tab pos="8283575" algn="l"/>
              </a:tabLst>
            </a:pPr>
            <a:r>
              <a:rPr dirty="0" sz="1800" spc="-5" b="1">
                <a:latin typeface="Arial"/>
                <a:cs typeface="Arial"/>
              </a:rPr>
              <a:t>Nodo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1	</a:t>
            </a:r>
            <a:r>
              <a:rPr dirty="0" sz="1800" b="1">
                <a:latin typeface="Arial"/>
                <a:cs typeface="Arial"/>
              </a:rPr>
              <a:t>Nodo</a:t>
            </a:r>
            <a:r>
              <a:rPr dirty="0" sz="1800" spc="-5" b="1">
                <a:latin typeface="Arial"/>
                <a:cs typeface="Arial"/>
              </a:rPr>
              <a:t> 2	</a:t>
            </a:r>
            <a:r>
              <a:rPr dirty="0" sz="1800" b="1">
                <a:latin typeface="Arial"/>
                <a:cs typeface="Arial"/>
              </a:rPr>
              <a:t>Nodo </a:t>
            </a:r>
            <a:r>
              <a:rPr dirty="0" sz="1800" spc="-5" b="1">
                <a:latin typeface="Arial"/>
                <a:cs typeface="Arial"/>
              </a:rPr>
              <a:t>1	</a:t>
            </a:r>
            <a:r>
              <a:rPr dirty="0" sz="1800" b="1">
                <a:latin typeface="Arial"/>
                <a:cs typeface="Arial"/>
              </a:rPr>
              <a:t>Nodo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839" y="216534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basados en la </a:t>
            </a:r>
            <a:r>
              <a:rPr dirty="0" sz="1800" b="1">
                <a:latin typeface="Arial"/>
                <a:cs typeface="Arial"/>
              </a:rPr>
              <a:t>Web </a:t>
            </a:r>
            <a:r>
              <a:rPr dirty="0" sz="1800" spc="-25" b="1">
                <a:latin typeface="Arial"/>
                <a:cs typeface="Arial"/>
              </a:rPr>
              <a:t>vs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Componentes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9107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Computación Distribuida Basada en la</a:t>
            </a:r>
            <a:r>
              <a:rPr dirty="0" sz="2800" spc="12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Web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21229" y="4531614"/>
            <a:ext cx="7314565" cy="1863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Tecnología </a:t>
            </a:r>
            <a:r>
              <a:rPr dirty="0" sz="1800" spc="-5" b="1">
                <a:latin typeface="Arial"/>
                <a:cs typeface="Arial"/>
              </a:rPr>
              <a:t>de Comunicación Basada en Estándares de la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Industria</a:t>
            </a:r>
            <a:endParaRPr sz="1800">
              <a:latin typeface="Arial"/>
              <a:cs typeface="Arial"/>
            </a:endParaRPr>
          </a:p>
          <a:p>
            <a:pPr marL="2422525" marR="2649855" indent="-228600">
              <a:lnSpc>
                <a:spcPct val="100000"/>
              </a:lnSpc>
              <a:spcBef>
                <a:spcPts val="1565"/>
              </a:spcBef>
            </a:pPr>
            <a:r>
              <a:rPr dirty="0" sz="1800" b="1">
                <a:latin typeface="Arial"/>
                <a:cs typeface="Arial"/>
              </a:rPr>
              <a:t>Tecnología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Propietaria 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Implementación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Arial"/>
              <a:cs typeface="Arial"/>
            </a:endParaRPr>
          </a:p>
          <a:p>
            <a:pPr algn="ctr" marR="112395">
              <a:lnSpc>
                <a:spcPct val="100000"/>
              </a:lnSpc>
            </a:pPr>
            <a:r>
              <a:rPr dirty="0" sz="1900" spc="-5">
                <a:latin typeface="Arial"/>
                <a:cs typeface="Arial"/>
              </a:rPr>
              <a:t>La lógica se puede </a:t>
            </a:r>
            <a:r>
              <a:rPr dirty="0" sz="1900" spc="-5" b="1">
                <a:latin typeface="Arial"/>
                <a:cs typeface="Arial"/>
              </a:rPr>
              <a:t>distribuir </a:t>
            </a:r>
            <a:r>
              <a:rPr dirty="0" sz="1900" spc="-5">
                <a:latin typeface="Arial"/>
                <a:cs typeface="Arial"/>
              </a:rPr>
              <a:t>en</a:t>
            </a:r>
            <a:r>
              <a:rPr dirty="0" sz="1900" spc="105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servicios.</a:t>
            </a:r>
            <a:endParaRPr sz="1900">
              <a:latin typeface="Arial"/>
              <a:cs typeface="Arial"/>
            </a:endParaRPr>
          </a:p>
          <a:p>
            <a:pPr algn="ctr" marR="116205">
              <a:lnSpc>
                <a:spcPct val="100000"/>
              </a:lnSpc>
            </a:pPr>
            <a:r>
              <a:rPr dirty="0" sz="1900" spc="-5">
                <a:latin typeface="Arial"/>
                <a:cs typeface="Arial"/>
              </a:rPr>
              <a:t>Los </a:t>
            </a:r>
            <a:r>
              <a:rPr dirty="0" sz="1900" spc="-10" b="1">
                <a:latin typeface="Arial"/>
                <a:cs typeface="Arial"/>
              </a:rPr>
              <a:t>servicios </a:t>
            </a:r>
            <a:r>
              <a:rPr dirty="0" sz="1900" spc="-5">
                <a:latin typeface="Arial"/>
                <a:cs typeface="Arial"/>
              </a:rPr>
              <a:t>se componen para automatizar un</a:t>
            </a:r>
            <a:r>
              <a:rPr dirty="0" sz="1900" spc="240">
                <a:latin typeface="Arial"/>
                <a:cs typeface="Arial"/>
              </a:rPr>
              <a:t> </a:t>
            </a:r>
            <a:r>
              <a:rPr dirty="0" sz="1900" spc="-5">
                <a:latin typeface="Arial"/>
                <a:cs typeface="Arial"/>
              </a:rPr>
              <a:t>proceso.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7494" y="3504057"/>
            <a:ext cx="1435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HTTP </a:t>
            </a:r>
            <a:r>
              <a:rPr dirty="0" sz="1800" b="1">
                <a:latin typeface="Arial"/>
                <a:cs typeface="Arial"/>
              </a:rPr>
              <a:t>-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79105" y="3495802"/>
            <a:ext cx="667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SO</a:t>
            </a:r>
            <a:r>
              <a:rPr dirty="0" sz="1800" spc="-55" b="1">
                <a:latin typeface="Arial"/>
                <a:cs typeface="Arial"/>
              </a:rPr>
              <a:t>A</a:t>
            </a:r>
            <a:r>
              <a:rPr dirty="0" sz="1800" spc="-5" b="1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24680" y="3209670"/>
            <a:ext cx="2346325" cy="1295400"/>
            <a:chOff x="3924680" y="3209670"/>
            <a:chExt cx="2346325" cy="1295400"/>
          </a:xfrm>
        </p:grpSpPr>
        <p:sp>
          <p:nvSpPr>
            <p:cNvPr id="23" name="object 2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206870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7880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Contratos </a:t>
            </a:r>
            <a:r>
              <a:rPr dirty="0"/>
              <a:t>de </a:t>
            </a:r>
            <a:r>
              <a:rPr dirty="0" spc="-10"/>
              <a:t>Servicios </a:t>
            </a:r>
            <a:r>
              <a:rPr dirty="0"/>
              <a:t>REST, </a:t>
            </a:r>
            <a:r>
              <a:rPr dirty="0" spc="-5"/>
              <a:t>Recursos y</a:t>
            </a:r>
            <a:r>
              <a:rPr dirty="0" spc="75"/>
              <a:t> </a:t>
            </a:r>
            <a:r>
              <a:rPr dirty="0" spc="-5"/>
              <a:t>Mensajería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83181" y="4660431"/>
            <a:ext cx="3207968" cy="20923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1127" y="856615"/>
            <a:ext cx="10250170" cy="4916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69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Mensajería con </a:t>
            </a: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10">
                <a:solidFill>
                  <a:srgbClr val="2FA2DC"/>
                </a:solidFill>
                <a:latin typeface="Arial"/>
                <a:cs typeface="Arial"/>
              </a:rPr>
              <a:t>REST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- Late</a:t>
            </a:r>
            <a:r>
              <a:rPr dirty="0" sz="2800" spc="8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Binding</a:t>
            </a:r>
            <a:endParaRPr sz="2800">
              <a:latin typeface="Arial"/>
              <a:cs typeface="Arial"/>
            </a:endParaRPr>
          </a:p>
          <a:p>
            <a:pPr marL="35560" marR="121920">
              <a:lnSpc>
                <a:spcPct val="100000"/>
              </a:lnSpc>
              <a:spcBef>
                <a:spcPts val="2215"/>
              </a:spcBef>
            </a:pPr>
            <a:r>
              <a:rPr dirty="0" sz="1700">
                <a:latin typeface="Arial"/>
                <a:cs typeface="Arial"/>
              </a:rPr>
              <a:t>La </a:t>
            </a:r>
            <a:r>
              <a:rPr dirty="0" sz="1700" spc="-5" b="1">
                <a:latin typeface="Arial"/>
                <a:cs typeface="Arial"/>
              </a:rPr>
              <a:t>vinculación </a:t>
            </a:r>
            <a:r>
              <a:rPr dirty="0" sz="1700" b="1">
                <a:latin typeface="Arial"/>
                <a:cs typeface="Arial"/>
              </a:rPr>
              <a:t>tardía </a:t>
            </a:r>
            <a:r>
              <a:rPr dirty="0" sz="1700">
                <a:latin typeface="Arial"/>
                <a:cs typeface="Arial"/>
              </a:rPr>
              <a:t>es una </a:t>
            </a:r>
            <a:r>
              <a:rPr dirty="0" sz="1700" spc="-5">
                <a:latin typeface="Arial"/>
                <a:cs typeface="Arial"/>
              </a:rPr>
              <a:t>característica </a:t>
            </a:r>
            <a:r>
              <a:rPr dirty="0" sz="1700">
                <a:latin typeface="Arial"/>
                <a:cs typeface="Arial"/>
              </a:rPr>
              <a:t>que se da en </a:t>
            </a:r>
            <a:r>
              <a:rPr dirty="0" sz="1700" b="1">
                <a:latin typeface="Arial"/>
                <a:cs typeface="Arial"/>
              </a:rPr>
              <a:t>tiempo de ejecución </a:t>
            </a:r>
            <a:r>
              <a:rPr dirty="0" sz="1700">
                <a:latin typeface="Arial"/>
                <a:cs typeface="Arial"/>
              </a:rPr>
              <a:t>y que no es exclusiva de  </a:t>
            </a:r>
            <a:r>
              <a:rPr dirty="0" sz="1700" spc="5">
                <a:latin typeface="Arial"/>
                <a:cs typeface="Arial"/>
              </a:rPr>
              <a:t>REST, </a:t>
            </a:r>
            <a:r>
              <a:rPr dirty="0" sz="1700">
                <a:latin typeface="Arial"/>
                <a:cs typeface="Arial"/>
              </a:rPr>
              <a:t>pero que </a:t>
            </a:r>
            <a:r>
              <a:rPr dirty="0" sz="1700" b="1">
                <a:latin typeface="Arial"/>
                <a:cs typeface="Arial"/>
              </a:rPr>
              <a:t>se puede </a:t>
            </a:r>
            <a:r>
              <a:rPr dirty="0" sz="1700" spc="-5" b="1">
                <a:latin typeface="Arial"/>
                <a:cs typeface="Arial"/>
              </a:rPr>
              <a:t>realizar </a:t>
            </a:r>
            <a:r>
              <a:rPr dirty="0" sz="1700" b="1">
                <a:latin typeface="Arial"/>
                <a:cs typeface="Arial"/>
              </a:rPr>
              <a:t>mediante el uso de </a:t>
            </a:r>
            <a:r>
              <a:rPr dirty="0" sz="1700" spc="-5" b="1">
                <a:latin typeface="Arial"/>
                <a:cs typeface="Arial"/>
              </a:rPr>
              <a:t>la característica </a:t>
            </a:r>
            <a:r>
              <a:rPr dirty="0" sz="1700" b="1">
                <a:latin typeface="Arial"/>
                <a:cs typeface="Arial"/>
              </a:rPr>
              <a:t>de REST de</a:t>
            </a:r>
            <a:r>
              <a:rPr dirty="0" sz="1700" spc="8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Hypermedia.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26670" marR="5080">
              <a:lnSpc>
                <a:spcPct val="100000"/>
              </a:lnSpc>
            </a:pPr>
            <a:r>
              <a:rPr dirty="0" sz="1700">
                <a:latin typeface="Arial"/>
                <a:cs typeface="Arial"/>
              </a:rPr>
              <a:t>Cuando a un consumidor de servicios </a:t>
            </a:r>
            <a:r>
              <a:rPr dirty="0" sz="1700" b="1">
                <a:latin typeface="Arial"/>
                <a:cs typeface="Arial"/>
              </a:rPr>
              <a:t>se </a:t>
            </a:r>
            <a:r>
              <a:rPr dirty="0" sz="1700" spc="-5" b="1">
                <a:latin typeface="Arial"/>
                <a:cs typeface="Arial"/>
              </a:rPr>
              <a:t>le </a:t>
            </a:r>
            <a:r>
              <a:rPr dirty="0" sz="1700" b="1">
                <a:latin typeface="Arial"/>
                <a:cs typeface="Arial"/>
              </a:rPr>
              <a:t>presenta un identificador de recursos que </a:t>
            </a:r>
            <a:r>
              <a:rPr dirty="0" sz="1700" spc="-5" b="1">
                <a:latin typeface="Arial"/>
                <a:cs typeface="Arial"/>
              </a:rPr>
              <a:t>termina </a:t>
            </a:r>
            <a:r>
              <a:rPr dirty="0" sz="1700" b="1">
                <a:latin typeface="Arial"/>
                <a:cs typeface="Arial"/>
              </a:rPr>
              <a:t>usando  en </a:t>
            </a:r>
            <a:r>
              <a:rPr dirty="0" sz="1700" spc="-5" b="1">
                <a:latin typeface="Arial"/>
                <a:cs typeface="Arial"/>
              </a:rPr>
              <a:t>tiempo </a:t>
            </a:r>
            <a:r>
              <a:rPr dirty="0" sz="1700" b="1">
                <a:latin typeface="Arial"/>
                <a:cs typeface="Arial"/>
              </a:rPr>
              <a:t>de ejecución</a:t>
            </a:r>
            <a:r>
              <a:rPr dirty="0" sz="1700">
                <a:latin typeface="Arial"/>
                <a:cs typeface="Arial"/>
              </a:rPr>
              <a:t>, </a:t>
            </a:r>
            <a:r>
              <a:rPr dirty="0" sz="1700" spc="-5" b="1">
                <a:latin typeface="Arial"/>
                <a:cs typeface="Arial"/>
              </a:rPr>
              <a:t>esencialmente se “vincula" </a:t>
            </a:r>
            <a:r>
              <a:rPr dirty="0" sz="1700" b="1">
                <a:latin typeface="Arial"/>
                <a:cs typeface="Arial"/>
              </a:rPr>
              <a:t>a </a:t>
            </a:r>
            <a:r>
              <a:rPr dirty="0" sz="1700" spc="-5" b="1">
                <a:latin typeface="Arial"/>
                <a:cs typeface="Arial"/>
              </a:rPr>
              <a:t>ese identificador </a:t>
            </a:r>
            <a:r>
              <a:rPr dirty="0" sz="1700" b="1">
                <a:latin typeface="Arial"/>
                <a:cs typeface="Arial"/>
              </a:rPr>
              <a:t>de </a:t>
            </a:r>
            <a:r>
              <a:rPr dirty="0" sz="1700" spc="-5" b="1">
                <a:latin typeface="Arial"/>
                <a:cs typeface="Arial"/>
              </a:rPr>
              <a:t>recursos "tarde", lo </a:t>
            </a:r>
            <a:r>
              <a:rPr dirty="0" sz="1700" b="1">
                <a:latin typeface="Arial"/>
                <a:cs typeface="Arial"/>
              </a:rPr>
              <a:t>que  </a:t>
            </a:r>
            <a:r>
              <a:rPr dirty="0" sz="1700" spc="-5" b="1">
                <a:latin typeface="Arial"/>
                <a:cs typeface="Arial"/>
              </a:rPr>
              <a:t>significa </a:t>
            </a:r>
            <a:r>
              <a:rPr dirty="0" sz="1700" b="1">
                <a:latin typeface="Arial"/>
                <a:cs typeface="Arial"/>
              </a:rPr>
              <a:t>que se da en tiempo de ejecución (en oposición al tiempo de</a:t>
            </a:r>
            <a:r>
              <a:rPr dirty="0" sz="1700" spc="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diseño).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 marR="197485">
              <a:lnSpc>
                <a:spcPct val="100000"/>
              </a:lnSpc>
              <a:spcBef>
                <a:spcPts val="1225"/>
              </a:spcBef>
            </a:pPr>
            <a:r>
              <a:rPr dirty="0" sz="1700">
                <a:latin typeface="Arial"/>
                <a:cs typeface="Arial"/>
              </a:rPr>
              <a:t>Al diseñar un </a:t>
            </a:r>
            <a:r>
              <a:rPr dirty="0" sz="1700" b="1">
                <a:latin typeface="Arial"/>
                <a:cs typeface="Arial"/>
              </a:rPr>
              <a:t>consumidor de </a:t>
            </a:r>
            <a:r>
              <a:rPr dirty="0" sz="1700" spc="-5" b="1">
                <a:latin typeface="Arial"/>
                <a:cs typeface="Arial"/>
              </a:rPr>
              <a:t>servicios </a:t>
            </a:r>
            <a:r>
              <a:rPr dirty="0" sz="1700" b="1">
                <a:latin typeface="Arial"/>
                <a:cs typeface="Arial"/>
              </a:rPr>
              <a:t>con </a:t>
            </a:r>
            <a:r>
              <a:rPr dirty="0" sz="1700" spc="-5" b="1">
                <a:latin typeface="Arial"/>
                <a:cs typeface="Arial"/>
              </a:rPr>
              <a:t>vinculación </a:t>
            </a:r>
            <a:r>
              <a:rPr dirty="0" sz="1700" b="1">
                <a:latin typeface="Arial"/>
                <a:cs typeface="Arial"/>
              </a:rPr>
              <a:t>tardía, se </a:t>
            </a:r>
            <a:r>
              <a:rPr dirty="0" sz="1700" spc="-10" b="1">
                <a:latin typeface="Arial"/>
                <a:cs typeface="Arial"/>
              </a:rPr>
              <a:t>evita </a:t>
            </a:r>
            <a:r>
              <a:rPr dirty="0" sz="1700" b="1">
                <a:latin typeface="Arial"/>
                <a:cs typeface="Arial"/>
              </a:rPr>
              <a:t>el acoplamiento </a:t>
            </a:r>
            <a:r>
              <a:rPr dirty="0" sz="1700" spc="-5" b="1">
                <a:latin typeface="Arial"/>
                <a:cs typeface="Arial"/>
              </a:rPr>
              <a:t>directo </a:t>
            </a:r>
            <a:r>
              <a:rPr dirty="0" sz="1700" b="1">
                <a:latin typeface="Arial"/>
                <a:cs typeface="Arial"/>
              </a:rPr>
              <a:t>al  contrato del </a:t>
            </a:r>
            <a:r>
              <a:rPr dirty="0" sz="1700" spc="-5" b="1">
                <a:latin typeface="Arial"/>
                <a:cs typeface="Arial"/>
              </a:rPr>
              <a:t>servicio</a:t>
            </a:r>
            <a:r>
              <a:rPr dirty="0" sz="1700" spc="-5">
                <a:latin typeface="Arial"/>
                <a:cs typeface="Arial"/>
              </a:rPr>
              <a:t>. </a:t>
            </a:r>
            <a:r>
              <a:rPr dirty="0" sz="1700">
                <a:latin typeface="Arial"/>
                <a:cs typeface="Arial"/>
              </a:rPr>
              <a:t>Esto </a:t>
            </a:r>
            <a:r>
              <a:rPr dirty="0" sz="1700" spc="-5">
                <a:latin typeface="Arial"/>
                <a:cs typeface="Arial"/>
              </a:rPr>
              <a:t>contribuye </a:t>
            </a:r>
            <a:r>
              <a:rPr dirty="0" sz="1700">
                <a:latin typeface="Arial"/>
                <a:cs typeface="Arial"/>
              </a:rPr>
              <a:t>en gran medida al </a:t>
            </a:r>
            <a:r>
              <a:rPr dirty="0" sz="1700" b="1">
                <a:latin typeface="Arial"/>
                <a:cs typeface="Arial"/>
              </a:rPr>
              <a:t>bajo acoplamiento </a:t>
            </a:r>
            <a:r>
              <a:rPr dirty="0" sz="1700" spc="-5" b="1">
                <a:latin typeface="Arial"/>
                <a:cs typeface="Arial"/>
              </a:rPr>
              <a:t>entre </a:t>
            </a:r>
            <a:r>
              <a:rPr dirty="0" sz="1700" b="1">
                <a:latin typeface="Arial"/>
                <a:cs typeface="Arial"/>
              </a:rPr>
              <a:t>el consumidor y el  </a:t>
            </a:r>
            <a:r>
              <a:rPr dirty="0" sz="1700" spc="-5" b="1">
                <a:latin typeface="Arial"/>
                <a:cs typeface="Arial"/>
              </a:rPr>
              <a:t>servicio.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108204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Se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descubren</a:t>
            </a:r>
            <a:endParaRPr sz="1800">
              <a:latin typeface="Arial"/>
              <a:cs typeface="Arial"/>
            </a:endParaRPr>
          </a:p>
          <a:p>
            <a:pPr marL="108204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Arial"/>
                <a:cs typeface="Arial"/>
              </a:rPr>
              <a:t>en tiempo de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ejecución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47470" marR="5080" indent="-74549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Contratos de Servicios</a:t>
            </a:r>
            <a:r>
              <a:rPr dirty="0" sz="4400" spc="-85"/>
              <a:t> </a:t>
            </a:r>
            <a:r>
              <a:rPr dirty="0" sz="4400"/>
              <a:t>Web,  Mensajería y</a:t>
            </a:r>
            <a:r>
              <a:rPr dirty="0" sz="4400" spc="-35"/>
              <a:t> </a:t>
            </a:r>
            <a:r>
              <a:rPr dirty="0" sz="4400"/>
              <a:t>Registros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67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Web, </a:t>
            </a:r>
            <a:r>
              <a:rPr dirty="0" sz="1800" spc="-5" b="1">
                <a:latin typeface="Arial"/>
                <a:cs typeface="Arial"/>
              </a:rPr>
              <a:t>Mensajería y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8772143" y="2033016"/>
            <a:ext cx="2639695" cy="2691765"/>
            <a:chOff x="8772143" y="2033016"/>
            <a:chExt cx="2639695" cy="2691765"/>
          </a:xfrm>
        </p:grpSpPr>
        <p:sp>
          <p:nvSpPr>
            <p:cNvPr id="8" name="object 8"/>
            <p:cNvSpPr/>
            <p:nvPr/>
          </p:nvSpPr>
          <p:spPr>
            <a:xfrm>
              <a:off x="11239500" y="2072639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20" h="17271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72143" y="2033016"/>
              <a:ext cx="2482596" cy="2691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12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Web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9927" y="1520444"/>
            <a:ext cx="8042909" cy="4923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785" marR="27876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Las </a:t>
            </a:r>
            <a:r>
              <a:rPr dirty="0" sz="1800" spc="-5" b="1">
                <a:latin typeface="Arial"/>
                <a:cs typeface="Arial"/>
              </a:rPr>
              <a:t>descripciones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b="1">
                <a:latin typeface="Arial"/>
                <a:cs typeface="Arial"/>
              </a:rPr>
              <a:t>son </a:t>
            </a:r>
            <a:r>
              <a:rPr dirty="0" sz="1800" spc="-5" b="1">
                <a:latin typeface="Arial"/>
                <a:cs typeface="Arial"/>
              </a:rPr>
              <a:t>requeridas para </a:t>
            </a:r>
            <a:r>
              <a:rPr dirty="0" sz="1800" b="1">
                <a:latin typeface="Arial"/>
                <a:cs typeface="Arial"/>
              </a:rPr>
              <a:t>que 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15" b="1">
                <a:latin typeface="Arial"/>
                <a:cs typeface="Arial"/>
              </a:rPr>
              <a:t>web  </a:t>
            </a:r>
            <a:r>
              <a:rPr dirty="0" sz="1800" spc="-5" b="1">
                <a:latin typeface="Arial"/>
                <a:cs typeface="Arial"/>
              </a:rPr>
              <a:t>actúe </a:t>
            </a:r>
            <a:r>
              <a:rPr dirty="0" sz="1800" b="1">
                <a:latin typeface="Arial"/>
                <a:cs typeface="Arial"/>
              </a:rPr>
              <a:t>como </a:t>
            </a:r>
            <a:r>
              <a:rPr dirty="0" sz="1800" spc="-5" b="1">
                <a:latin typeface="Arial"/>
                <a:cs typeface="Arial"/>
              </a:rPr>
              <a:t>proveedor </a:t>
            </a:r>
            <a:r>
              <a:rPr dirty="0" sz="1800" spc="-5">
                <a:latin typeface="Arial"/>
                <a:cs typeface="Arial"/>
              </a:rPr>
              <a:t>de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servicios.</a:t>
            </a:r>
            <a:endParaRPr sz="1800">
              <a:latin typeface="Arial"/>
              <a:cs typeface="Arial"/>
            </a:endParaRPr>
          </a:p>
          <a:p>
            <a:pPr marL="66675" marR="5080">
              <a:lnSpc>
                <a:spcPct val="100000"/>
              </a:lnSpc>
              <a:spcBef>
                <a:spcPts val="1535"/>
              </a:spcBef>
            </a:pPr>
            <a:r>
              <a:rPr dirty="0" sz="1800" spc="-5">
                <a:latin typeface="Arial"/>
                <a:cs typeface="Arial"/>
              </a:rPr>
              <a:t>Los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15" b="1">
                <a:latin typeface="Arial"/>
                <a:cs typeface="Arial"/>
              </a:rPr>
              <a:t>web </a:t>
            </a:r>
            <a:r>
              <a:rPr dirty="0" sz="1800" b="1">
                <a:latin typeface="Arial"/>
                <a:cs typeface="Arial"/>
              </a:rPr>
              <a:t>no cumplen con la </a:t>
            </a:r>
            <a:r>
              <a:rPr dirty="0" sz="1800" spc="-5" b="1">
                <a:latin typeface="Arial"/>
                <a:cs typeface="Arial"/>
              </a:rPr>
              <a:t>restricción </a:t>
            </a:r>
            <a:r>
              <a:rPr dirty="0" sz="1800" b="1">
                <a:latin typeface="Arial"/>
                <a:cs typeface="Arial"/>
              </a:rPr>
              <a:t>del contrato uniforme </a:t>
            </a:r>
            <a:r>
              <a:rPr dirty="0" sz="1800" spc="-10">
                <a:latin typeface="Arial"/>
                <a:cs typeface="Arial"/>
              </a:rPr>
              <a:t>de  </a:t>
            </a:r>
            <a:r>
              <a:rPr dirty="0" sz="1800">
                <a:latin typeface="Arial"/>
                <a:cs typeface="Arial"/>
              </a:rPr>
              <a:t>REST.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"/>
              <a:cs typeface="Arial"/>
            </a:endParaRPr>
          </a:p>
          <a:p>
            <a:pPr marL="57785" marR="58674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En cambio, </a:t>
            </a:r>
            <a:r>
              <a:rPr dirty="0" sz="1800" spc="-5" b="1">
                <a:latin typeface="Arial"/>
                <a:cs typeface="Arial"/>
              </a:rPr>
              <a:t>existe </a:t>
            </a:r>
            <a:r>
              <a:rPr dirty="0" sz="1800" b="1">
                <a:latin typeface="Arial"/>
                <a:cs typeface="Arial"/>
              </a:rPr>
              <a:t>una </a:t>
            </a:r>
            <a:r>
              <a:rPr dirty="0" sz="1800" spc="-5" b="1">
                <a:latin typeface="Arial"/>
                <a:cs typeface="Arial"/>
              </a:rPr>
              <a:t>colección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estándares </a:t>
            </a:r>
            <a:r>
              <a:rPr dirty="0" sz="1800" b="1">
                <a:latin typeface="Arial"/>
                <a:cs typeface="Arial"/>
              </a:rPr>
              <a:t>de la industria </a:t>
            </a:r>
            <a:r>
              <a:rPr dirty="0" sz="1800" spc="-5" b="1">
                <a:latin typeface="Arial"/>
                <a:cs typeface="Arial"/>
              </a:rPr>
              <a:t>para  </a:t>
            </a:r>
            <a:r>
              <a:rPr dirty="0" sz="1800" b="1">
                <a:latin typeface="Arial"/>
                <a:cs typeface="Arial"/>
              </a:rPr>
              <a:t>proporcionar lenguajes </a:t>
            </a:r>
            <a:r>
              <a:rPr dirty="0" sz="1800" spc="-5" b="1">
                <a:latin typeface="Arial"/>
                <a:cs typeface="Arial"/>
              </a:rPr>
              <a:t>de marcado para especificar </a:t>
            </a:r>
            <a:r>
              <a:rPr dirty="0" sz="1800" b="1">
                <a:latin typeface="Arial"/>
                <a:cs typeface="Arial"/>
              </a:rPr>
              <a:t>los detalles del  contrato del </a:t>
            </a:r>
            <a:r>
              <a:rPr dirty="0" sz="1800" spc="-10" b="1">
                <a:latin typeface="Arial"/>
                <a:cs typeface="Arial"/>
              </a:rPr>
              <a:t>servicio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web.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"/>
              <a:cs typeface="Arial"/>
            </a:endParaRPr>
          </a:p>
          <a:p>
            <a:pPr marL="20320" marR="40830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lenguaje </a:t>
            </a:r>
            <a:r>
              <a:rPr dirty="0" sz="1800" spc="-5" b="1">
                <a:latin typeface="Arial"/>
                <a:cs typeface="Arial"/>
              </a:rPr>
              <a:t>estándar </a:t>
            </a:r>
            <a:r>
              <a:rPr dirty="0" sz="1800" b="1">
                <a:latin typeface="Arial"/>
                <a:cs typeface="Arial"/>
              </a:rPr>
              <a:t>para la definición 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15" b="1">
                <a:latin typeface="Arial"/>
                <a:cs typeface="Arial"/>
              </a:rPr>
              <a:t>web </a:t>
            </a:r>
            <a:r>
              <a:rPr dirty="0" sz="1800" spc="-5" b="1">
                <a:latin typeface="Arial"/>
                <a:cs typeface="Arial"/>
              </a:rPr>
              <a:t>es </a:t>
            </a:r>
            <a:r>
              <a:rPr dirty="0" sz="1800" b="1">
                <a:latin typeface="Arial"/>
                <a:cs typeface="Arial"/>
              </a:rPr>
              <a:t>WSDL </a:t>
            </a:r>
            <a:r>
              <a:rPr dirty="0" sz="1800" spc="-5" b="1">
                <a:latin typeface="Arial"/>
                <a:cs typeface="Arial"/>
              </a:rPr>
              <a:t>y se  </a:t>
            </a:r>
            <a:r>
              <a:rPr dirty="0" sz="1800" b="1">
                <a:latin typeface="Arial"/>
                <a:cs typeface="Arial"/>
              </a:rPr>
              <a:t>utiliza </a:t>
            </a:r>
            <a:r>
              <a:rPr dirty="0" sz="1800" spc="-5" b="1">
                <a:latin typeface="Arial"/>
                <a:cs typeface="Arial"/>
              </a:rPr>
              <a:t>para expresar </a:t>
            </a:r>
            <a:r>
              <a:rPr dirty="0" sz="1800" b="1">
                <a:latin typeface="Arial"/>
                <a:cs typeface="Arial"/>
              </a:rPr>
              <a:t>el contrato del </a:t>
            </a:r>
            <a:r>
              <a:rPr dirty="0" sz="1800" spc="-10" b="1">
                <a:latin typeface="Arial"/>
                <a:cs typeface="Arial"/>
              </a:rPr>
              <a:t>servicio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web.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El </a:t>
            </a:r>
            <a:r>
              <a:rPr dirty="0" sz="1800" b="1">
                <a:latin typeface="Arial"/>
                <a:cs typeface="Arial"/>
              </a:rPr>
              <a:t>lenguaje </a:t>
            </a:r>
            <a:r>
              <a:rPr dirty="0" sz="1800" spc="-15" b="1">
                <a:latin typeface="Arial"/>
                <a:cs typeface="Arial"/>
              </a:rPr>
              <a:t>SOAP </a:t>
            </a:r>
            <a:r>
              <a:rPr dirty="0" sz="1800" spc="-5" b="1">
                <a:latin typeface="Arial"/>
                <a:cs typeface="Arial"/>
              </a:rPr>
              <a:t>se usa para expresar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mensajes.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algn="just" marL="20320" marR="1333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Debido a que los </a:t>
            </a:r>
            <a:r>
              <a:rPr dirty="0" sz="1800" spc="-5" b="1">
                <a:latin typeface="Arial"/>
                <a:cs typeface="Arial"/>
              </a:rPr>
              <a:t>mensajes </a:t>
            </a:r>
            <a:r>
              <a:rPr dirty="0" sz="1800" spc="-15" b="1">
                <a:latin typeface="Arial"/>
                <a:cs typeface="Arial"/>
              </a:rPr>
              <a:t>SOAP </a:t>
            </a:r>
            <a:r>
              <a:rPr dirty="0" sz="1800" spc="-5" b="1">
                <a:latin typeface="Arial"/>
                <a:cs typeface="Arial"/>
              </a:rPr>
              <a:t>están basados en </a:t>
            </a:r>
            <a:r>
              <a:rPr dirty="0" sz="1800" b="1">
                <a:latin typeface="Arial"/>
                <a:cs typeface="Arial"/>
              </a:rPr>
              <a:t>XML, </a:t>
            </a:r>
            <a:r>
              <a:rPr dirty="0" sz="1800" spc="-5" b="1">
                <a:latin typeface="Arial"/>
                <a:cs typeface="Arial"/>
              </a:rPr>
              <a:t>el esquema </a:t>
            </a:r>
            <a:r>
              <a:rPr dirty="0" sz="1800" b="1">
                <a:latin typeface="Arial"/>
                <a:cs typeface="Arial"/>
              </a:rPr>
              <a:t>XML  </a:t>
            </a:r>
            <a:r>
              <a:rPr dirty="0" sz="1800" spc="-5">
                <a:latin typeface="Arial"/>
                <a:cs typeface="Arial"/>
              </a:rPr>
              <a:t>también juega un papel importante en la </a:t>
            </a:r>
            <a:r>
              <a:rPr dirty="0" sz="1800" b="1">
                <a:latin typeface="Arial"/>
                <a:cs typeface="Arial"/>
              </a:rPr>
              <a:t>definición </a:t>
            </a:r>
            <a:r>
              <a:rPr dirty="0" sz="1800" spc="-5" b="1">
                <a:latin typeface="Arial"/>
                <a:cs typeface="Arial"/>
              </a:rPr>
              <a:t>formal </a:t>
            </a:r>
            <a:r>
              <a:rPr dirty="0" sz="1800" b="1">
                <a:latin typeface="Arial"/>
                <a:cs typeface="Arial"/>
              </a:rPr>
              <a:t>de los </a:t>
            </a:r>
            <a:r>
              <a:rPr dirty="0" sz="1800" spc="-5" b="1">
                <a:latin typeface="Arial"/>
                <a:cs typeface="Arial"/>
              </a:rPr>
              <a:t>mensajes y  </a:t>
            </a:r>
            <a:r>
              <a:rPr dirty="0" sz="1800" b="1">
                <a:latin typeface="Arial"/>
                <a:cs typeface="Arial"/>
              </a:rPr>
              <a:t>los requisitos de </a:t>
            </a:r>
            <a:r>
              <a:rPr dirty="0" sz="1800" spc="-5" b="1">
                <a:latin typeface="Arial"/>
                <a:cs typeface="Arial"/>
              </a:rPr>
              <a:t>validación asociados.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67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Web, </a:t>
            </a:r>
            <a:r>
              <a:rPr dirty="0" sz="1800" spc="-5" b="1">
                <a:latin typeface="Arial"/>
                <a:cs typeface="Arial"/>
              </a:rPr>
              <a:t>Mensajería y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8772143" y="2033016"/>
            <a:ext cx="2639695" cy="2691765"/>
            <a:chOff x="8772143" y="2033016"/>
            <a:chExt cx="2639695" cy="2691765"/>
          </a:xfrm>
        </p:grpSpPr>
        <p:sp>
          <p:nvSpPr>
            <p:cNvPr id="8" name="object 8"/>
            <p:cNvSpPr/>
            <p:nvPr/>
          </p:nvSpPr>
          <p:spPr>
            <a:xfrm>
              <a:off x="11239500" y="2072639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20" h="17271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72143" y="2033016"/>
              <a:ext cx="2482596" cy="2691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12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Web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5343" y="1520444"/>
            <a:ext cx="7891780" cy="3804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Los </a:t>
            </a:r>
            <a:r>
              <a:rPr dirty="0" sz="1800" b="1">
                <a:latin typeface="Arial"/>
                <a:cs typeface="Arial"/>
              </a:rPr>
              <a:t>principales documentos de </a:t>
            </a:r>
            <a:r>
              <a:rPr dirty="0" sz="1800" spc="-5" b="1">
                <a:latin typeface="Arial"/>
                <a:cs typeface="Arial"/>
              </a:rPr>
              <a:t>descripción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para </a:t>
            </a:r>
            <a:r>
              <a:rPr dirty="0" sz="1800" b="1">
                <a:latin typeface="Arial"/>
                <a:cs typeface="Arial"/>
              </a:rPr>
              <a:t>un </a:t>
            </a:r>
            <a:r>
              <a:rPr dirty="0" sz="1800" spc="-10" b="1">
                <a:latin typeface="Arial"/>
                <a:cs typeface="Arial"/>
              </a:rPr>
              <a:t>servicio  </a:t>
            </a:r>
            <a:r>
              <a:rPr dirty="0" sz="1800" spc="10" b="1">
                <a:latin typeface="Arial"/>
                <a:cs typeface="Arial"/>
              </a:rPr>
              <a:t>web </a:t>
            </a:r>
            <a:r>
              <a:rPr dirty="0" sz="1800" spc="-5">
                <a:latin typeface="Arial"/>
                <a:cs typeface="Arial"/>
              </a:rPr>
              <a:t>son la definición del </a:t>
            </a:r>
            <a:r>
              <a:rPr dirty="0" sz="1800" b="1">
                <a:latin typeface="Arial"/>
                <a:cs typeface="Arial"/>
              </a:rPr>
              <a:t>WSDL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b="1">
                <a:latin typeface="Arial"/>
                <a:cs typeface="Arial"/>
              </a:rPr>
              <a:t>uno o </a:t>
            </a:r>
            <a:r>
              <a:rPr dirty="0" sz="1800" spc="-5" b="1">
                <a:latin typeface="Arial"/>
                <a:cs typeface="Arial"/>
              </a:rPr>
              <a:t>más esquemas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XML.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También existen </a:t>
            </a:r>
            <a:r>
              <a:rPr dirty="0" sz="1800" b="1">
                <a:latin typeface="Arial"/>
                <a:cs typeface="Arial"/>
              </a:rPr>
              <a:t>otros </a:t>
            </a:r>
            <a:r>
              <a:rPr dirty="0" sz="1800" spc="-5" b="1">
                <a:latin typeface="Arial"/>
                <a:cs typeface="Arial"/>
              </a:rPr>
              <a:t>documentos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descripción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servicio, </a:t>
            </a:r>
            <a:r>
              <a:rPr dirty="0" sz="1800" spc="-5" b="1">
                <a:latin typeface="Arial"/>
                <a:cs typeface="Arial"/>
              </a:rPr>
              <a:t>como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definiciones </a:t>
            </a:r>
            <a:r>
              <a:rPr dirty="0" sz="1800" spc="-5" b="1">
                <a:latin typeface="Arial"/>
                <a:cs typeface="Arial"/>
              </a:rPr>
              <a:t>de </a:t>
            </a:r>
            <a:r>
              <a:rPr dirty="0" sz="1800" b="1">
                <a:latin typeface="Arial"/>
                <a:cs typeface="Arial"/>
              </a:rPr>
              <a:t>WS-Policy </a:t>
            </a:r>
            <a:r>
              <a:rPr dirty="0" sz="1800" spc="-5">
                <a:latin typeface="Arial"/>
                <a:cs typeface="Arial"/>
              </a:rPr>
              <a:t>(explicadas </a:t>
            </a:r>
            <a:r>
              <a:rPr dirty="0" sz="1800">
                <a:latin typeface="Arial"/>
                <a:cs typeface="Arial"/>
              </a:rPr>
              <a:t>más</a:t>
            </a:r>
            <a:r>
              <a:rPr dirty="0" sz="1800" spc="-5">
                <a:latin typeface="Arial"/>
                <a:cs typeface="Arial"/>
              </a:rPr>
              <a:t> adelante).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Colectivamente los </a:t>
            </a:r>
            <a:r>
              <a:rPr dirty="0" sz="1800" b="1">
                <a:latin typeface="Arial"/>
                <a:cs typeface="Arial"/>
              </a:rPr>
              <a:t>documentos de </a:t>
            </a:r>
            <a:r>
              <a:rPr dirty="0" sz="1800" spc="-5" b="1">
                <a:latin typeface="Arial"/>
                <a:cs typeface="Arial"/>
              </a:rPr>
              <a:t>descripción </a:t>
            </a:r>
            <a:r>
              <a:rPr dirty="0" sz="1800" b="1">
                <a:latin typeface="Arial"/>
                <a:cs typeface="Arial"/>
              </a:rPr>
              <a:t>del </a:t>
            </a:r>
            <a:r>
              <a:rPr dirty="0" sz="1800" spc="-10" b="1">
                <a:latin typeface="Arial"/>
                <a:cs typeface="Arial"/>
              </a:rPr>
              <a:t>servicio </a:t>
            </a:r>
            <a:r>
              <a:rPr dirty="0" sz="1800" spc="-5" b="1">
                <a:latin typeface="Arial"/>
                <a:cs typeface="Arial"/>
              </a:rPr>
              <a:t>forman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endParaRPr sz="18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contrato técnico </a:t>
            </a:r>
            <a:r>
              <a:rPr dirty="0" sz="1800" b="1">
                <a:latin typeface="Arial"/>
                <a:cs typeface="Arial"/>
              </a:rPr>
              <a:t>del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7465" marR="165735">
              <a:lnSpc>
                <a:spcPct val="100000"/>
              </a:lnSpc>
              <a:spcBef>
                <a:spcPts val="1789"/>
              </a:spcBef>
            </a:pPr>
            <a:r>
              <a:rPr dirty="0" sz="1800" spc="-5">
                <a:latin typeface="Arial"/>
                <a:cs typeface="Arial"/>
              </a:rPr>
              <a:t>Un contrato también puede ser </a:t>
            </a:r>
            <a:r>
              <a:rPr dirty="0" sz="1800" spc="-5" b="1">
                <a:latin typeface="Arial"/>
                <a:cs typeface="Arial"/>
              </a:rPr>
              <a:t>complementado </a:t>
            </a:r>
            <a:r>
              <a:rPr dirty="0" sz="1800" b="1">
                <a:latin typeface="Arial"/>
                <a:cs typeface="Arial"/>
              </a:rPr>
              <a:t>con un </a:t>
            </a:r>
            <a:r>
              <a:rPr dirty="0" sz="1800" spc="-5" b="1">
                <a:latin typeface="Arial"/>
                <a:cs typeface="Arial"/>
              </a:rPr>
              <a:t>documento </a:t>
            </a:r>
            <a:r>
              <a:rPr dirty="0" sz="1800" b="1">
                <a:latin typeface="Arial"/>
                <a:cs typeface="Arial"/>
              </a:rPr>
              <a:t>SLA  legible </a:t>
            </a:r>
            <a:r>
              <a:rPr dirty="0" sz="1800" spc="-5" b="1">
                <a:latin typeface="Arial"/>
                <a:cs typeface="Arial"/>
              </a:rPr>
              <a:t>para </a:t>
            </a:r>
            <a:r>
              <a:rPr dirty="0" sz="1800" b="1">
                <a:latin typeface="Arial"/>
                <a:cs typeface="Arial"/>
              </a:rPr>
              <a:t>humanos </a:t>
            </a:r>
            <a:r>
              <a:rPr dirty="0" sz="1800" spc="-5" b="1">
                <a:latin typeface="Arial"/>
                <a:cs typeface="Arial"/>
              </a:rPr>
              <a:t>para </a:t>
            </a:r>
            <a:r>
              <a:rPr dirty="0" sz="1800" b="1">
                <a:latin typeface="Arial"/>
                <a:cs typeface="Arial"/>
              </a:rPr>
              <a:t>indicar por </a:t>
            </a:r>
            <a:r>
              <a:rPr dirty="0" sz="1800" spc="-5" b="1">
                <a:latin typeface="Arial"/>
                <a:cs typeface="Arial"/>
              </a:rPr>
              <a:t>ejemplo; </a:t>
            </a:r>
            <a:r>
              <a:rPr dirty="0" sz="1800" b="1">
                <a:latin typeface="Arial"/>
                <a:cs typeface="Arial"/>
              </a:rPr>
              <a:t>el tiempo de </a:t>
            </a:r>
            <a:r>
              <a:rPr dirty="0" sz="1800" spc="-5" b="1">
                <a:latin typeface="Arial"/>
                <a:cs typeface="Arial"/>
              </a:rPr>
              <a:t>respuesta  esperado y </a:t>
            </a:r>
            <a:r>
              <a:rPr dirty="0" sz="1800" b="1">
                <a:latin typeface="Arial"/>
                <a:cs typeface="Arial"/>
              </a:rPr>
              <a:t>la disponibilidad del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67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Web, </a:t>
            </a:r>
            <a:r>
              <a:rPr dirty="0" sz="1800" spc="-5" b="1">
                <a:latin typeface="Arial"/>
                <a:cs typeface="Arial"/>
              </a:rPr>
              <a:t>Mensajería y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12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Contratos con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Web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693179" y="1627632"/>
            <a:ext cx="7245350" cy="5122545"/>
            <a:chOff x="1693179" y="1627632"/>
            <a:chExt cx="7245350" cy="5122545"/>
          </a:xfrm>
        </p:grpSpPr>
        <p:sp>
          <p:nvSpPr>
            <p:cNvPr id="12" name="object 12"/>
            <p:cNvSpPr/>
            <p:nvPr/>
          </p:nvSpPr>
          <p:spPr>
            <a:xfrm>
              <a:off x="1693179" y="1627632"/>
              <a:ext cx="7245067" cy="51221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0" y="3265042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6743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Contratos </a:t>
            </a:r>
            <a:r>
              <a:rPr dirty="0"/>
              <a:t>de </a:t>
            </a:r>
            <a:r>
              <a:rPr dirty="0" spc="-10"/>
              <a:t>Servicios </a:t>
            </a:r>
            <a:r>
              <a:rPr dirty="0"/>
              <a:t>Web, </a:t>
            </a:r>
            <a:r>
              <a:rPr dirty="0" spc="-5"/>
              <a:t>Mensajería y</a:t>
            </a:r>
            <a:r>
              <a:rPr dirty="0" spc="85"/>
              <a:t> </a:t>
            </a:r>
            <a:r>
              <a:rPr dirty="0" spc="-5"/>
              <a:t>Registros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16643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WS-Policy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9830" y="1651628"/>
            <a:ext cx="5375821" cy="4559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11265" y="1888363"/>
            <a:ext cx="40373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Política Global(para todos los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1695" y="2905125"/>
            <a:ext cx="24485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Política de Dominio  (para algunos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24680" y="2156293"/>
            <a:ext cx="4262755" cy="2348865"/>
            <a:chOff x="3924680" y="2156293"/>
            <a:chExt cx="4262755" cy="2348865"/>
          </a:xfrm>
        </p:grpSpPr>
        <p:sp>
          <p:nvSpPr>
            <p:cNvPr id="14" name="object 14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83811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67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Web, </a:t>
            </a:r>
            <a:r>
              <a:rPr dirty="0" sz="1800" spc="-5" b="1">
                <a:latin typeface="Arial"/>
                <a:cs typeface="Arial"/>
              </a:rPr>
              <a:t>Mensajería y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0499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Ejemplo</a:t>
            </a:r>
            <a:r>
              <a:rPr dirty="0" sz="2800" spc="-2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WS-Policy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6359" y="1665357"/>
            <a:ext cx="5429885" cy="4719955"/>
            <a:chOff x="676359" y="1665357"/>
            <a:chExt cx="5429885" cy="4719955"/>
          </a:xfrm>
        </p:grpSpPr>
        <p:sp>
          <p:nvSpPr>
            <p:cNvPr id="11" name="object 11"/>
            <p:cNvSpPr/>
            <p:nvPr/>
          </p:nvSpPr>
          <p:spPr>
            <a:xfrm>
              <a:off x="676359" y="1665357"/>
              <a:ext cx="4719991" cy="47194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6279" y="3284219"/>
              <a:ext cx="4498975" cy="2604770"/>
            </a:xfrm>
            <a:custGeom>
              <a:avLst/>
              <a:gdLst/>
              <a:ahLst/>
              <a:cxnLst/>
              <a:rect l="l" t="t" r="r" b="b"/>
              <a:pathLst>
                <a:path w="4498975" h="2604770">
                  <a:moveTo>
                    <a:pt x="0" y="2604516"/>
                  </a:moveTo>
                  <a:lnTo>
                    <a:pt x="4498848" y="2604516"/>
                  </a:lnTo>
                  <a:lnTo>
                    <a:pt x="4498848" y="0"/>
                  </a:lnTo>
                  <a:lnTo>
                    <a:pt x="0" y="0"/>
                  </a:lnTo>
                  <a:lnTo>
                    <a:pt x="0" y="2604516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6350634" y="1355546"/>
            <a:ext cx="4681855" cy="5293995"/>
            <a:chOff x="6350634" y="1355546"/>
            <a:chExt cx="4681855" cy="5293995"/>
          </a:xfrm>
        </p:grpSpPr>
        <p:sp>
          <p:nvSpPr>
            <p:cNvPr id="16" name="object 16"/>
            <p:cNvSpPr/>
            <p:nvPr/>
          </p:nvSpPr>
          <p:spPr>
            <a:xfrm>
              <a:off x="6793054" y="1355546"/>
              <a:ext cx="3560064" cy="52938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483095" y="2769108"/>
              <a:ext cx="4543425" cy="1445260"/>
            </a:xfrm>
            <a:custGeom>
              <a:avLst/>
              <a:gdLst/>
              <a:ahLst/>
              <a:cxnLst/>
              <a:rect l="l" t="t" r="r" b="b"/>
              <a:pathLst>
                <a:path w="4543425" h="1445260">
                  <a:moveTo>
                    <a:pt x="0" y="1444752"/>
                  </a:moveTo>
                  <a:lnTo>
                    <a:pt x="4543044" y="1444752"/>
                  </a:lnTo>
                  <a:lnTo>
                    <a:pt x="4543044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67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Contratos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b="1">
                <a:latin typeface="Arial"/>
                <a:cs typeface="Arial"/>
              </a:rPr>
              <a:t>Web, </a:t>
            </a:r>
            <a:r>
              <a:rPr dirty="0" sz="1800" spc="-5" b="1">
                <a:latin typeface="Arial"/>
                <a:cs typeface="Arial"/>
              </a:rPr>
              <a:t>Mensajería y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565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Registros de</a:t>
            </a:r>
            <a:r>
              <a:rPr dirty="0" sz="2800" spc="-3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629" y="1694510"/>
            <a:ext cx="1061275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registros </a:t>
            </a:r>
            <a:r>
              <a:rPr dirty="0" sz="1800" b="1">
                <a:latin typeface="Arial"/>
                <a:cs typeface="Arial"/>
              </a:rPr>
              <a:t>públicos </a:t>
            </a:r>
            <a:r>
              <a:rPr dirty="0" sz="1800" spc="-5">
                <a:latin typeface="Arial"/>
                <a:cs typeface="Arial"/>
              </a:rPr>
              <a:t>permiten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los propietarios de </a:t>
            </a:r>
            <a:r>
              <a:rPr dirty="0" sz="1800" spc="-10">
                <a:latin typeface="Arial"/>
                <a:cs typeface="Arial"/>
              </a:rPr>
              <a:t>proveedores </a:t>
            </a:r>
            <a:r>
              <a:rPr dirty="0" sz="1800" spc="-5">
                <a:latin typeface="Arial"/>
                <a:cs typeface="Arial"/>
              </a:rPr>
              <a:t>de servicios </a:t>
            </a:r>
            <a:r>
              <a:rPr dirty="0" sz="1800" spc="-5" b="1">
                <a:latin typeface="Arial"/>
                <a:cs typeface="Arial"/>
              </a:rPr>
              <a:t>registrar sus</a:t>
            </a:r>
            <a:r>
              <a:rPr dirty="0" sz="1800" spc="2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Arial"/>
                <a:cs typeface="Arial"/>
              </a:rPr>
              <a:t>para ser descubiertos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5" b="1">
                <a:latin typeface="Arial"/>
                <a:cs typeface="Arial"/>
              </a:rPr>
              <a:t>otras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organizaciones.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3937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registros privados </a:t>
            </a:r>
            <a:r>
              <a:rPr dirty="0" sz="1800" spc="-5">
                <a:latin typeface="Arial"/>
                <a:cs typeface="Arial"/>
              </a:rPr>
              <a:t>permiten que una organización establezca un </a:t>
            </a:r>
            <a:r>
              <a:rPr dirty="0" sz="1800" spc="-5" b="1">
                <a:latin typeface="Arial"/>
                <a:cs typeface="Arial"/>
              </a:rPr>
              <a:t>repositorio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central  para </a:t>
            </a:r>
            <a:r>
              <a:rPr dirty="0" sz="1800" b="1">
                <a:latin typeface="Arial"/>
                <a:cs typeface="Arial"/>
              </a:rPr>
              <a:t>el </a:t>
            </a:r>
            <a:r>
              <a:rPr dirty="0" sz="1800" spc="-5" b="1">
                <a:latin typeface="Arial"/>
                <a:cs typeface="Arial"/>
              </a:rPr>
              <a:t>descubrimiento </a:t>
            </a:r>
            <a:r>
              <a:rPr dirty="0" sz="1800" b="1">
                <a:latin typeface="Arial"/>
                <a:cs typeface="Arial"/>
              </a:rPr>
              <a:t>dentro de la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empresa.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90944" y="3209670"/>
            <a:ext cx="4836160" cy="3217545"/>
            <a:chOff x="3390944" y="3209670"/>
            <a:chExt cx="4836160" cy="3217545"/>
          </a:xfrm>
        </p:grpSpPr>
        <p:sp>
          <p:nvSpPr>
            <p:cNvPr id="12" name="object 12"/>
            <p:cNvSpPr/>
            <p:nvPr/>
          </p:nvSpPr>
          <p:spPr>
            <a:xfrm>
              <a:off x="3390944" y="3645407"/>
              <a:ext cx="4835584" cy="27812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83810" y="3265042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06870" y="3209670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15695" marR="5080" indent="-63754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Conceptos y Terminología</a:t>
            </a:r>
            <a:r>
              <a:rPr dirty="0" sz="4400" spc="-85"/>
              <a:t> </a:t>
            </a:r>
            <a:r>
              <a:rPr dirty="0" sz="4400"/>
              <a:t>de  Computación en </a:t>
            </a:r>
            <a:r>
              <a:rPr dirty="0" sz="4400" spc="-10"/>
              <a:t>la</a:t>
            </a:r>
            <a:r>
              <a:rPr dirty="0" sz="4400" spc="-30"/>
              <a:t> </a:t>
            </a:r>
            <a:r>
              <a:rPr dirty="0" sz="4400"/>
              <a:t>Nube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967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Conceptos y </a:t>
            </a:r>
            <a:r>
              <a:rPr dirty="0" sz="1800" b="1">
                <a:latin typeface="Arial"/>
                <a:cs typeface="Arial"/>
              </a:rPr>
              <a:t>Terminología </a:t>
            </a:r>
            <a:r>
              <a:rPr dirty="0" sz="1800" spc="-5" b="1">
                <a:latin typeface="Arial"/>
                <a:cs typeface="Arial"/>
              </a:rPr>
              <a:t>de Computación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spc="-5" b="1">
                <a:latin typeface="Arial"/>
                <a:cs typeface="Arial"/>
              </a:rPr>
              <a:t>la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5531" y="1550288"/>
            <a:ext cx="10494010" cy="1515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8796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Dado que </a:t>
            </a:r>
            <a:r>
              <a:rPr dirty="0" sz="2000" b="1">
                <a:latin typeface="Arial"/>
                <a:cs typeface="Arial"/>
              </a:rPr>
              <a:t>SOA es una arquitectura distribuida</a:t>
            </a:r>
            <a:r>
              <a:rPr dirty="0" sz="2000">
                <a:latin typeface="Arial"/>
                <a:cs typeface="Arial"/>
              </a:rPr>
              <a:t>, es natural considerar la</a:t>
            </a:r>
            <a:r>
              <a:rPr dirty="0" sz="2000" spc="-200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implementación  de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en entornos informáticos distribuidos proporcionados por las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nubes.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A </a:t>
            </a:r>
            <a:r>
              <a:rPr dirty="0" sz="2000" b="1">
                <a:latin typeface="Arial"/>
                <a:cs typeface="Arial"/>
              </a:rPr>
              <a:t>continuación se describen conceptos básicos respecto a la computación en </a:t>
            </a:r>
            <a:r>
              <a:rPr dirty="0" sz="2000" spc="-5" b="1">
                <a:latin typeface="Arial"/>
                <a:cs typeface="Arial"/>
              </a:rPr>
              <a:t>la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nube.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00805" y="4257621"/>
            <a:ext cx="1450192" cy="1457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818" y="4250146"/>
            <a:ext cx="1465143" cy="1457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90804" y="4384700"/>
            <a:ext cx="1427767" cy="1196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Servicios </a:t>
            </a:r>
            <a:r>
              <a:rPr dirty="0" sz="1800" spc="-5" b="1">
                <a:latin typeface="Arial"/>
                <a:cs typeface="Arial"/>
              </a:rPr>
              <a:t>basados en la </a:t>
            </a:r>
            <a:r>
              <a:rPr dirty="0" sz="1800" b="1">
                <a:latin typeface="Arial"/>
                <a:cs typeface="Arial"/>
              </a:rPr>
              <a:t>Web </a:t>
            </a:r>
            <a:r>
              <a:rPr dirty="0" sz="1800" spc="-25" b="1">
                <a:latin typeface="Arial"/>
                <a:cs typeface="Arial"/>
              </a:rPr>
              <a:t>vs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Componentes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92430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Tecnologías de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y Organizaciones de</a:t>
            </a:r>
            <a:r>
              <a:rPr dirty="0" sz="2800" spc="11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Estándares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2747" y="1509725"/>
            <a:ext cx="10003155" cy="4869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Las </a:t>
            </a:r>
            <a:r>
              <a:rPr dirty="0" sz="2000" b="1">
                <a:latin typeface="Arial"/>
                <a:cs typeface="Arial"/>
              </a:rPr>
              <a:t>organizaciones de estándares </a:t>
            </a:r>
            <a:r>
              <a:rPr dirty="0" sz="2000">
                <a:latin typeface="Arial"/>
                <a:cs typeface="Arial"/>
              </a:rPr>
              <a:t>son </a:t>
            </a:r>
            <a:r>
              <a:rPr dirty="0" sz="2000" b="1">
                <a:latin typeface="Arial"/>
                <a:cs typeface="Arial"/>
              </a:rPr>
              <a:t>responsables </a:t>
            </a:r>
            <a:r>
              <a:rPr dirty="0" sz="2000">
                <a:latin typeface="Arial"/>
                <a:cs typeface="Arial"/>
              </a:rPr>
              <a:t>de desarrollar </a:t>
            </a:r>
            <a:r>
              <a:rPr dirty="0" sz="2000" b="1">
                <a:latin typeface="Arial"/>
                <a:cs typeface="Arial"/>
              </a:rPr>
              <a:t>estándares de</a:t>
            </a:r>
            <a:r>
              <a:rPr dirty="0" sz="2000" spc="-1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industria.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7145" marR="1771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Un </a:t>
            </a:r>
            <a:r>
              <a:rPr dirty="0" sz="2000" b="1">
                <a:latin typeface="Arial"/>
                <a:cs typeface="Arial"/>
              </a:rPr>
              <a:t>estándar de </a:t>
            </a:r>
            <a:r>
              <a:rPr dirty="0" sz="2000" spc="-5" b="1">
                <a:latin typeface="Arial"/>
                <a:cs typeface="Arial"/>
              </a:rPr>
              <a:t>la </a:t>
            </a:r>
            <a:r>
              <a:rPr dirty="0" sz="2000" b="1">
                <a:latin typeface="Arial"/>
                <a:cs typeface="Arial"/>
              </a:rPr>
              <a:t>industria </a:t>
            </a:r>
            <a:r>
              <a:rPr dirty="0" sz="2000">
                <a:latin typeface="Arial"/>
                <a:cs typeface="Arial"/>
              </a:rPr>
              <a:t>es una </a:t>
            </a:r>
            <a:r>
              <a:rPr dirty="0" sz="2000" b="1">
                <a:latin typeface="Arial"/>
                <a:cs typeface="Arial"/>
              </a:rPr>
              <a:t>especificación formal acordada </a:t>
            </a:r>
            <a:r>
              <a:rPr dirty="0" sz="2000">
                <a:latin typeface="Arial"/>
                <a:cs typeface="Arial"/>
              </a:rPr>
              <a:t>que </a:t>
            </a:r>
            <a:r>
              <a:rPr dirty="0" sz="2000" b="1">
                <a:latin typeface="Arial"/>
                <a:cs typeface="Arial"/>
              </a:rPr>
              <a:t>permite</a:t>
            </a:r>
            <a:r>
              <a:rPr dirty="0" sz="2000" spc="-2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  </a:t>
            </a:r>
            <a:r>
              <a:rPr dirty="0" sz="2000" spc="-5" b="1">
                <a:latin typeface="Arial"/>
                <a:cs typeface="Arial"/>
              </a:rPr>
              <a:t>nivel </a:t>
            </a:r>
            <a:r>
              <a:rPr dirty="0" sz="2000" b="1">
                <a:latin typeface="Arial"/>
                <a:cs typeface="Arial"/>
              </a:rPr>
              <a:t>de interoperabilidad entre productos y tecnologías </a:t>
            </a:r>
            <a:r>
              <a:rPr dirty="0" sz="2000">
                <a:latin typeface="Arial"/>
                <a:cs typeface="Arial"/>
              </a:rPr>
              <a:t>que cumplen con el  estándar.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Las siguientes son </a:t>
            </a:r>
            <a:r>
              <a:rPr dirty="0" sz="2000" b="1">
                <a:latin typeface="Arial"/>
                <a:cs typeface="Arial"/>
              </a:rPr>
              <a:t>algunas de </a:t>
            </a:r>
            <a:r>
              <a:rPr dirty="0" sz="2000" spc="-5" b="1">
                <a:latin typeface="Arial"/>
                <a:cs typeface="Arial"/>
              </a:rPr>
              <a:t>las </a:t>
            </a:r>
            <a:r>
              <a:rPr dirty="0" sz="2000" b="1">
                <a:latin typeface="Arial"/>
                <a:cs typeface="Arial"/>
              </a:rPr>
              <a:t>organizaciones </a:t>
            </a:r>
            <a:r>
              <a:rPr dirty="0" sz="2000">
                <a:latin typeface="Arial"/>
                <a:cs typeface="Arial"/>
              </a:rPr>
              <a:t>que proporcionan estándares de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industria para </a:t>
            </a:r>
            <a:r>
              <a:rPr dirty="0" sz="2000" spc="-5" b="1">
                <a:latin typeface="Arial"/>
                <a:cs typeface="Arial"/>
              </a:rPr>
              <a:t>servicios </a:t>
            </a:r>
            <a:r>
              <a:rPr dirty="0" sz="2000" b="1">
                <a:latin typeface="Arial"/>
                <a:cs typeface="Arial"/>
              </a:rPr>
              <a:t>basados en </a:t>
            </a:r>
            <a:r>
              <a:rPr dirty="0" sz="2000" spc="5" b="1">
                <a:latin typeface="Arial"/>
                <a:cs typeface="Arial"/>
              </a:rPr>
              <a:t>web </a:t>
            </a:r>
            <a:r>
              <a:rPr dirty="0" sz="2000" b="1">
                <a:latin typeface="Arial"/>
                <a:cs typeface="Arial"/>
              </a:rPr>
              <a:t>y tecnologías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relacionadas</a:t>
            </a:r>
            <a:r>
              <a:rPr dirty="0" sz="200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dirty="0" sz="2000">
                <a:latin typeface="Arial"/>
                <a:cs typeface="Arial"/>
              </a:rPr>
              <a:t>Open </a:t>
            </a:r>
            <a:r>
              <a:rPr dirty="0" sz="2000" spc="-5">
                <a:latin typeface="Arial"/>
                <a:cs typeface="Arial"/>
              </a:rPr>
              <a:t>API Initiative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  <a:hlinkClick r:id="rId5"/>
              </a:rPr>
              <a:t>www.openapis.org</a:t>
            </a:r>
            <a:endParaRPr sz="20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dirty="0" sz="2000">
                <a:latin typeface="Arial"/>
                <a:cs typeface="Arial"/>
              </a:rPr>
              <a:t>W3C -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  <a:hlinkClick r:id="rId6"/>
              </a:rPr>
              <a:t>www.w3.org</a:t>
            </a:r>
            <a:endParaRPr sz="20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dirty="0" sz="2000" spc="-5">
                <a:latin typeface="Arial"/>
                <a:cs typeface="Arial"/>
              </a:rPr>
              <a:t>OASIS, </a:t>
            </a:r>
            <a:r>
              <a:rPr dirty="0" sz="2000">
                <a:latin typeface="Arial"/>
                <a:cs typeface="Arial"/>
              </a:rPr>
              <a:t>OASIS-OPENCSA, </a:t>
            </a:r>
            <a:r>
              <a:rPr dirty="0" sz="2000" spc="-5">
                <a:latin typeface="Arial"/>
                <a:cs typeface="Arial"/>
              </a:rPr>
              <a:t>OASIS-WS-I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  <a:hlinkClick r:id="rId7"/>
              </a:rPr>
              <a:t>www.oasis-open.org</a:t>
            </a:r>
            <a:endParaRPr sz="20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dirty="0" sz="2000">
                <a:latin typeface="Arial"/>
                <a:cs typeface="Arial"/>
              </a:rPr>
              <a:t>OMG -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  <a:hlinkClick r:id="rId8"/>
              </a:rPr>
              <a:t>www.omg.org</a:t>
            </a:r>
            <a:endParaRPr sz="20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dirty="0" sz="2000" spc="-5">
                <a:latin typeface="Arial"/>
                <a:cs typeface="Arial"/>
              </a:rPr>
              <a:t>IETF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  <a:hlinkClick r:id="rId9"/>
              </a:rPr>
              <a:t>www.ietf.org</a:t>
            </a:r>
            <a:endParaRPr sz="2000">
              <a:latin typeface="Arial"/>
              <a:cs typeface="Arial"/>
            </a:endParaRPr>
          </a:p>
          <a:p>
            <a:pPr marL="504190" indent="-163830">
              <a:lnSpc>
                <a:spcPct val="100000"/>
              </a:lnSpc>
              <a:spcBef>
                <a:spcPts val="5"/>
              </a:spcBef>
              <a:buChar char="•"/>
              <a:tabLst>
                <a:tab pos="504825" algn="l"/>
              </a:tabLst>
            </a:pPr>
            <a:r>
              <a:rPr dirty="0" sz="2000">
                <a:latin typeface="Arial"/>
                <a:cs typeface="Arial"/>
              </a:rPr>
              <a:t>Open Container </a:t>
            </a:r>
            <a:r>
              <a:rPr dirty="0" sz="2000" spc="-5">
                <a:latin typeface="Arial"/>
                <a:cs typeface="Arial"/>
              </a:rPr>
              <a:t>Initiative </a:t>
            </a:r>
            <a:r>
              <a:rPr dirty="0" sz="2000">
                <a:latin typeface="Arial"/>
                <a:cs typeface="Arial"/>
              </a:rPr>
              <a:t>-</a:t>
            </a:r>
            <a:r>
              <a:rPr dirty="0" sz="2000" spc="-6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0"/>
              </a:rPr>
              <a:t>www.opencontainers.org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8835" y="2004060"/>
            <a:ext cx="5346700" cy="3221990"/>
          </a:xfrm>
          <a:custGeom>
            <a:avLst/>
            <a:gdLst/>
            <a:ahLst/>
            <a:cxnLst/>
            <a:rect l="l" t="t" r="r" b="b"/>
            <a:pathLst>
              <a:path w="5346700" h="3221990">
                <a:moveTo>
                  <a:pt x="2624328" y="0"/>
                </a:moveTo>
                <a:lnTo>
                  <a:pt x="2575582" y="817"/>
                </a:lnTo>
                <a:lnTo>
                  <a:pt x="2527220" y="3255"/>
                </a:lnTo>
                <a:lnTo>
                  <a:pt x="2479266" y="7287"/>
                </a:lnTo>
                <a:lnTo>
                  <a:pt x="2431742" y="12890"/>
                </a:lnTo>
                <a:lnTo>
                  <a:pt x="2384672" y="20038"/>
                </a:lnTo>
                <a:lnTo>
                  <a:pt x="2338078" y="28708"/>
                </a:lnTo>
                <a:lnTo>
                  <a:pt x="2291984" y="38874"/>
                </a:lnTo>
                <a:lnTo>
                  <a:pt x="2246412" y="50513"/>
                </a:lnTo>
                <a:lnTo>
                  <a:pt x="2201386" y="63599"/>
                </a:lnTo>
                <a:lnTo>
                  <a:pt x="2156930" y="78108"/>
                </a:lnTo>
                <a:lnTo>
                  <a:pt x="2113065" y="94016"/>
                </a:lnTo>
                <a:lnTo>
                  <a:pt x="2069816" y="111298"/>
                </a:lnTo>
                <a:lnTo>
                  <a:pt x="2027205" y="129929"/>
                </a:lnTo>
                <a:lnTo>
                  <a:pt x="1985255" y="149885"/>
                </a:lnTo>
                <a:lnTo>
                  <a:pt x="1943990" y="171141"/>
                </a:lnTo>
                <a:lnTo>
                  <a:pt x="1903433" y="193673"/>
                </a:lnTo>
                <a:lnTo>
                  <a:pt x="1863606" y="217457"/>
                </a:lnTo>
                <a:lnTo>
                  <a:pt x="1824533" y="242467"/>
                </a:lnTo>
                <a:lnTo>
                  <a:pt x="1786238" y="268679"/>
                </a:lnTo>
                <a:lnTo>
                  <a:pt x="1748742" y="296068"/>
                </a:lnTo>
                <a:lnTo>
                  <a:pt x="1712069" y="324611"/>
                </a:lnTo>
                <a:lnTo>
                  <a:pt x="1676243" y="354282"/>
                </a:lnTo>
                <a:lnTo>
                  <a:pt x="1641286" y="385057"/>
                </a:lnTo>
                <a:lnTo>
                  <a:pt x="1607222" y="416911"/>
                </a:lnTo>
                <a:lnTo>
                  <a:pt x="1574073" y="449820"/>
                </a:lnTo>
                <a:lnTo>
                  <a:pt x="1541864" y="483759"/>
                </a:lnTo>
                <a:lnTo>
                  <a:pt x="1510616" y="518704"/>
                </a:lnTo>
                <a:lnTo>
                  <a:pt x="1480353" y="554631"/>
                </a:lnTo>
                <a:lnTo>
                  <a:pt x="1451098" y="591513"/>
                </a:lnTo>
                <a:lnTo>
                  <a:pt x="1422874" y="629328"/>
                </a:lnTo>
                <a:lnTo>
                  <a:pt x="1395704" y="668050"/>
                </a:lnTo>
                <a:lnTo>
                  <a:pt x="1369612" y="707656"/>
                </a:lnTo>
                <a:lnTo>
                  <a:pt x="1344621" y="748119"/>
                </a:lnTo>
                <a:lnTo>
                  <a:pt x="1320753" y="789417"/>
                </a:lnTo>
                <a:lnTo>
                  <a:pt x="1298032" y="831524"/>
                </a:lnTo>
                <a:lnTo>
                  <a:pt x="1276480" y="874415"/>
                </a:lnTo>
                <a:lnTo>
                  <a:pt x="1256122" y="918067"/>
                </a:lnTo>
                <a:lnTo>
                  <a:pt x="1236979" y="962454"/>
                </a:lnTo>
                <a:lnTo>
                  <a:pt x="1219076" y="1007553"/>
                </a:lnTo>
                <a:lnTo>
                  <a:pt x="1202436" y="1053338"/>
                </a:lnTo>
                <a:lnTo>
                  <a:pt x="1159388" y="1046404"/>
                </a:lnTo>
                <a:lnTo>
                  <a:pt x="1115806" y="1041304"/>
                </a:lnTo>
                <a:lnTo>
                  <a:pt x="1071723" y="1038157"/>
                </a:lnTo>
                <a:lnTo>
                  <a:pt x="1027176" y="1037081"/>
                </a:lnTo>
                <a:lnTo>
                  <a:pt x="980136" y="1038206"/>
                </a:lnTo>
                <a:lnTo>
                  <a:pt x="933642" y="1041547"/>
                </a:lnTo>
                <a:lnTo>
                  <a:pt x="887737" y="1047056"/>
                </a:lnTo>
                <a:lnTo>
                  <a:pt x="842468" y="1054686"/>
                </a:lnTo>
                <a:lnTo>
                  <a:pt x="797880" y="1064387"/>
                </a:lnTo>
                <a:lnTo>
                  <a:pt x="754018" y="1076112"/>
                </a:lnTo>
                <a:lnTo>
                  <a:pt x="710927" y="1089813"/>
                </a:lnTo>
                <a:lnTo>
                  <a:pt x="668652" y="1105441"/>
                </a:lnTo>
                <a:lnTo>
                  <a:pt x="627239" y="1122947"/>
                </a:lnTo>
                <a:lnTo>
                  <a:pt x="586732" y="1142285"/>
                </a:lnTo>
                <a:lnTo>
                  <a:pt x="547178" y="1163405"/>
                </a:lnTo>
                <a:lnTo>
                  <a:pt x="508620" y="1186259"/>
                </a:lnTo>
                <a:lnTo>
                  <a:pt x="471106" y="1210800"/>
                </a:lnTo>
                <a:lnTo>
                  <a:pt x="434678" y="1236978"/>
                </a:lnTo>
                <a:lnTo>
                  <a:pt x="399384" y="1264746"/>
                </a:lnTo>
                <a:lnTo>
                  <a:pt x="365268" y="1294056"/>
                </a:lnTo>
                <a:lnTo>
                  <a:pt x="332376" y="1324858"/>
                </a:lnTo>
                <a:lnTo>
                  <a:pt x="300751" y="1357106"/>
                </a:lnTo>
                <a:lnTo>
                  <a:pt x="270441" y="1390750"/>
                </a:lnTo>
                <a:lnTo>
                  <a:pt x="241490" y="1425742"/>
                </a:lnTo>
                <a:lnTo>
                  <a:pt x="213943" y="1462035"/>
                </a:lnTo>
                <a:lnTo>
                  <a:pt x="187845" y="1499580"/>
                </a:lnTo>
                <a:lnTo>
                  <a:pt x="163242" y="1538329"/>
                </a:lnTo>
                <a:lnTo>
                  <a:pt x="140179" y="1578233"/>
                </a:lnTo>
                <a:lnTo>
                  <a:pt x="118701" y="1619245"/>
                </a:lnTo>
                <a:lnTo>
                  <a:pt x="98854" y="1661315"/>
                </a:lnTo>
                <a:lnTo>
                  <a:pt x="80682" y="1704397"/>
                </a:lnTo>
                <a:lnTo>
                  <a:pt x="64231" y="1748441"/>
                </a:lnTo>
                <a:lnTo>
                  <a:pt x="49546" y="1793400"/>
                </a:lnTo>
                <a:lnTo>
                  <a:pt x="36673" y="1839225"/>
                </a:lnTo>
                <a:lnTo>
                  <a:pt x="25655" y="1885867"/>
                </a:lnTo>
                <a:lnTo>
                  <a:pt x="16540" y="1933280"/>
                </a:lnTo>
                <a:lnTo>
                  <a:pt x="9371" y="1981414"/>
                </a:lnTo>
                <a:lnTo>
                  <a:pt x="4195" y="2030221"/>
                </a:lnTo>
                <a:lnTo>
                  <a:pt x="1056" y="2079653"/>
                </a:lnTo>
                <a:lnTo>
                  <a:pt x="0" y="2129663"/>
                </a:lnTo>
                <a:lnTo>
                  <a:pt x="1056" y="2179660"/>
                </a:lnTo>
                <a:lnTo>
                  <a:pt x="4195" y="2229080"/>
                </a:lnTo>
                <a:lnTo>
                  <a:pt x="9371" y="2277874"/>
                </a:lnTo>
                <a:lnTo>
                  <a:pt x="16540" y="2325994"/>
                </a:lnTo>
                <a:lnTo>
                  <a:pt x="25655" y="2373392"/>
                </a:lnTo>
                <a:lnTo>
                  <a:pt x="36673" y="2420019"/>
                </a:lnTo>
                <a:lnTo>
                  <a:pt x="49546" y="2465827"/>
                </a:lnTo>
                <a:lnTo>
                  <a:pt x="64231" y="2510768"/>
                </a:lnTo>
                <a:lnTo>
                  <a:pt x="80682" y="2554795"/>
                </a:lnTo>
                <a:lnTo>
                  <a:pt x="98854" y="2597858"/>
                </a:lnTo>
                <a:lnTo>
                  <a:pt x="118701" y="2639911"/>
                </a:lnTo>
                <a:lnTo>
                  <a:pt x="140179" y="2680904"/>
                </a:lnTo>
                <a:lnTo>
                  <a:pt x="163242" y="2720789"/>
                </a:lnTo>
                <a:lnTo>
                  <a:pt x="187845" y="2759519"/>
                </a:lnTo>
                <a:lnTo>
                  <a:pt x="213943" y="2797045"/>
                </a:lnTo>
                <a:lnTo>
                  <a:pt x="241490" y="2833318"/>
                </a:lnTo>
                <a:lnTo>
                  <a:pt x="270441" y="2868292"/>
                </a:lnTo>
                <a:lnTo>
                  <a:pt x="300751" y="2901918"/>
                </a:lnTo>
                <a:lnTo>
                  <a:pt x="332376" y="2934147"/>
                </a:lnTo>
                <a:lnTo>
                  <a:pt x="365268" y="2964931"/>
                </a:lnTo>
                <a:lnTo>
                  <a:pt x="399384" y="2994223"/>
                </a:lnTo>
                <a:lnTo>
                  <a:pt x="434678" y="3021974"/>
                </a:lnTo>
                <a:lnTo>
                  <a:pt x="471106" y="3048136"/>
                </a:lnTo>
                <a:lnTo>
                  <a:pt x="508620" y="3072661"/>
                </a:lnTo>
                <a:lnTo>
                  <a:pt x="547178" y="3095501"/>
                </a:lnTo>
                <a:lnTo>
                  <a:pt x="586732" y="3116607"/>
                </a:lnTo>
                <a:lnTo>
                  <a:pt x="627239" y="3135931"/>
                </a:lnTo>
                <a:lnTo>
                  <a:pt x="668652" y="3153426"/>
                </a:lnTo>
                <a:lnTo>
                  <a:pt x="710927" y="3169043"/>
                </a:lnTo>
                <a:lnTo>
                  <a:pt x="754018" y="3182734"/>
                </a:lnTo>
                <a:lnTo>
                  <a:pt x="797880" y="3194450"/>
                </a:lnTo>
                <a:lnTo>
                  <a:pt x="842468" y="3204145"/>
                </a:lnTo>
                <a:lnTo>
                  <a:pt x="887737" y="3211768"/>
                </a:lnTo>
                <a:lnTo>
                  <a:pt x="933642" y="3217274"/>
                </a:lnTo>
                <a:lnTo>
                  <a:pt x="980136" y="3220612"/>
                </a:lnTo>
                <a:lnTo>
                  <a:pt x="1027176" y="3221735"/>
                </a:lnTo>
                <a:lnTo>
                  <a:pt x="1035192" y="3221650"/>
                </a:lnTo>
                <a:lnTo>
                  <a:pt x="1043209" y="3221434"/>
                </a:lnTo>
                <a:lnTo>
                  <a:pt x="1051178" y="3221146"/>
                </a:lnTo>
                <a:lnTo>
                  <a:pt x="1059052" y="3220847"/>
                </a:lnTo>
                <a:lnTo>
                  <a:pt x="2606802" y="3221228"/>
                </a:lnTo>
                <a:lnTo>
                  <a:pt x="2612516" y="3221482"/>
                </a:lnTo>
                <a:lnTo>
                  <a:pt x="2618359" y="3221735"/>
                </a:lnTo>
                <a:lnTo>
                  <a:pt x="2624328" y="3221735"/>
                </a:lnTo>
                <a:lnTo>
                  <a:pt x="2630042" y="3221735"/>
                </a:lnTo>
                <a:lnTo>
                  <a:pt x="2635504" y="3221482"/>
                </a:lnTo>
                <a:lnTo>
                  <a:pt x="2641473" y="3221228"/>
                </a:lnTo>
                <a:lnTo>
                  <a:pt x="4490085" y="3221735"/>
                </a:lnTo>
                <a:lnTo>
                  <a:pt x="4537045" y="3220389"/>
                </a:lnTo>
                <a:lnTo>
                  <a:pt x="4583346" y="3216394"/>
                </a:lnTo>
                <a:lnTo>
                  <a:pt x="4628920" y="3209821"/>
                </a:lnTo>
                <a:lnTo>
                  <a:pt x="4673703" y="3200740"/>
                </a:lnTo>
                <a:lnTo>
                  <a:pt x="4717630" y="3189219"/>
                </a:lnTo>
                <a:lnTo>
                  <a:pt x="4760634" y="3175328"/>
                </a:lnTo>
                <a:lnTo>
                  <a:pt x="4802651" y="3159136"/>
                </a:lnTo>
                <a:lnTo>
                  <a:pt x="4843615" y="3140713"/>
                </a:lnTo>
                <a:lnTo>
                  <a:pt x="4883462" y="3120127"/>
                </a:lnTo>
                <a:lnTo>
                  <a:pt x="4922124" y="3097450"/>
                </a:lnTo>
                <a:lnTo>
                  <a:pt x="4959538" y="3072748"/>
                </a:lnTo>
                <a:lnTo>
                  <a:pt x="4995638" y="3046093"/>
                </a:lnTo>
                <a:lnTo>
                  <a:pt x="5030358" y="3017554"/>
                </a:lnTo>
                <a:lnTo>
                  <a:pt x="5063633" y="2987199"/>
                </a:lnTo>
                <a:lnTo>
                  <a:pt x="5095398" y="2955099"/>
                </a:lnTo>
                <a:lnTo>
                  <a:pt x="5125588" y="2921322"/>
                </a:lnTo>
                <a:lnTo>
                  <a:pt x="5154136" y="2885938"/>
                </a:lnTo>
                <a:lnTo>
                  <a:pt x="5180978" y="2849017"/>
                </a:lnTo>
                <a:lnTo>
                  <a:pt x="5206048" y="2810627"/>
                </a:lnTo>
                <a:lnTo>
                  <a:pt x="5229281" y="2770838"/>
                </a:lnTo>
                <a:lnTo>
                  <a:pt x="5250612" y="2729720"/>
                </a:lnTo>
                <a:lnTo>
                  <a:pt x="5269974" y="2687342"/>
                </a:lnTo>
                <a:lnTo>
                  <a:pt x="5287304" y="2643773"/>
                </a:lnTo>
                <a:lnTo>
                  <a:pt x="5302535" y="2599082"/>
                </a:lnTo>
                <a:lnTo>
                  <a:pt x="5315602" y="2553339"/>
                </a:lnTo>
                <a:lnTo>
                  <a:pt x="5326440" y="2506614"/>
                </a:lnTo>
                <a:lnTo>
                  <a:pt x="5334983" y="2458975"/>
                </a:lnTo>
                <a:lnTo>
                  <a:pt x="5341166" y="2410492"/>
                </a:lnTo>
                <a:lnTo>
                  <a:pt x="5344924" y="2361235"/>
                </a:lnTo>
                <a:lnTo>
                  <a:pt x="5346192" y="2311272"/>
                </a:lnTo>
                <a:lnTo>
                  <a:pt x="5344924" y="2261309"/>
                </a:lnTo>
                <a:lnTo>
                  <a:pt x="5341166" y="2212048"/>
                </a:lnTo>
                <a:lnTo>
                  <a:pt x="5334983" y="2163559"/>
                </a:lnTo>
                <a:lnTo>
                  <a:pt x="5326440" y="2115913"/>
                </a:lnTo>
                <a:lnTo>
                  <a:pt x="5315602" y="2069178"/>
                </a:lnTo>
                <a:lnTo>
                  <a:pt x="5302535" y="2023423"/>
                </a:lnTo>
                <a:lnTo>
                  <a:pt x="5287304" y="1978720"/>
                </a:lnTo>
                <a:lnTo>
                  <a:pt x="5269974" y="1935136"/>
                </a:lnTo>
                <a:lnTo>
                  <a:pt x="5250612" y="1892742"/>
                </a:lnTo>
                <a:lnTo>
                  <a:pt x="5229281" y="1851608"/>
                </a:lnTo>
                <a:lnTo>
                  <a:pt x="5206048" y="1811802"/>
                </a:lnTo>
                <a:lnTo>
                  <a:pt x="5180978" y="1773394"/>
                </a:lnTo>
                <a:lnTo>
                  <a:pt x="5154136" y="1736454"/>
                </a:lnTo>
                <a:lnTo>
                  <a:pt x="5125588" y="1701051"/>
                </a:lnTo>
                <a:lnTo>
                  <a:pt x="5095398" y="1667255"/>
                </a:lnTo>
                <a:lnTo>
                  <a:pt x="5063633" y="1635136"/>
                </a:lnTo>
                <a:lnTo>
                  <a:pt x="5030358" y="1604763"/>
                </a:lnTo>
                <a:lnTo>
                  <a:pt x="4995638" y="1576205"/>
                </a:lnTo>
                <a:lnTo>
                  <a:pt x="4959538" y="1549532"/>
                </a:lnTo>
                <a:lnTo>
                  <a:pt x="4922124" y="1524813"/>
                </a:lnTo>
                <a:lnTo>
                  <a:pt x="4883462" y="1502119"/>
                </a:lnTo>
                <a:lnTo>
                  <a:pt x="4843615" y="1481518"/>
                </a:lnTo>
                <a:lnTo>
                  <a:pt x="4802651" y="1463081"/>
                </a:lnTo>
                <a:lnTo>
                  <a:pt x="4760634" y="1446876"/>
                </a:lnTo>
                <a:lnTo>
                  <a:pt x="4717630" y="1432973"/>
                </a:lnTo>
                <a:lnTo>
                  <a:pt x="4673703" y="1421443"/>
                </a:lnTo>
                <a:lnTo>
                  <a:pt x="4628920" y="1412353"/>
                </a:lnTo>
                <a:lnTo>
                  <a:pt x="4583346" y="1405775"/>
                </a:lnTo>
                <a:lnTo>
                  <a:pt x="4537045" y="1401777"/>
                </a:lnTo>
                <a:lnTo>
                  <a:pt x="4490085" y="1400428"/>
                </a:lnTo>
                <a:lnTo>
                  <a:pt x="4435961" y="1402235"/>
                </a:lnTo>
                <a:lnTo>
                  <a:pt x="4382732" y="1407575"/>
                </a:lnTo>
                <a:lnTo>
                  <a:pt x="4330501" y="1416324"/>
                </a:lnTo>
                <a:lnTo>
                  <a:pt x="4279370" y="1428361"/>
                </a:lnTo>
                <a:lnTo>
                  <a:pt x="4229440" y="1443564"/>
                </a:lnTo>
                <a:lnTo>
                  <a:pt x="4180815" y="1461811"/>
                </a:lnTo>
                <a:lnTo>
                  <a:pt x="4133595" y="1482978"/>
                </a:lnTo>
                <a:lnTo>
                  <a:pt x="4129210" y="1433405"/>
                </a:lnTo>
                <a:lnTo>
                  <a:pt x="4123429" y="1384279"/>
                </a:lnTo>
                <a:lnTo>
                  <a:pt x="4116273" y="1335622"/>
                </a:lnTo>
                <a:lnTo>
                  <a:pt x="4107764" y="1287458"/>
                </a:lnTo>
                <a:lnTo>
                  <a:pt x="4097923" y="1239809"/>
                </a:lnTo>
                <a:lnTo>
                  <a:pt x="4086772" y="1192699"/>
                </a:lnTo>
                <a:lnTo>
                  <a:pt x="4074333" y="1146150"/>
                </a:lnTo>
                <a:lnTo>
                  <a:pt x="4060626" y="1100185"/>
                </a:lnTo>
                <a:lnTo>
                  <a:pt x="4045673" y="1054827"/>
                </a:lnTo>
                <a:lnTo>
                  <a:pt x="4029496" y="1010099"/>
                </a:lnTo>
                <a:lnTo>
                  <a:pt x="4012116" y="966023"/>
                </a:lnTo>
                <a:lnTo>
                  <a:pt x="3993554" y="922623"/>
                </a:lnTo>
                <a:lnTo>
                  <a:pt x="3973832" y="879922"/>
                </a:lnTo>
                <a:lnTo>
                  <a:pt x="3952971" y="837941"/>
                </a:lnTo>
                <a:lnTo>
                  <a:pt x="3930993" y="796705"/>
                </a:lnTo>
                <a:lnTo>
                  <a:pt x="3907919" y="756236"/>
                </a:lnTo>
                <a:lnTo>
                  <a:pt x="3883770" y="716557"/>
                </a:lnTo>
                <a:lnTo>
                  <a:pt x="3858569" y="677691"/>
                </a:lnTo>
                <a:lnTo>
                  <a:pt x="3832336" y="639661"/>
                </a:lnTo>
                <a:lnTo>
                  <a:pt x="3805092" y="602489"/>
                </a:lnTo>
                <a:lnTo>
                  <a:pt x="3776860" y="566198"/>
                </a:lnTo>
                <a:lnTo>
                  <a:pt x="3747661" y="530812"/>
                </a:lnTo>
                <a:lnTo>
                  <a:pt x="3717515" y="496353"/>
                </a:lnTo>
                <a:lnTo>
                  <a:pt x="3686445" y="462843"/>
                </a:lnTo>
                <a:lnTo>
                  <a:pt x="3654472" y="430307"/>
                </a:lnTo>
                <a:lnTo>
                  <a:pt x="3621617" y="398767"/>
                </a:lnTo>
                <a:lnTo>
                  <a:pt x="3587903" y="368245"/>
                </a:lnTo>
                <a:lnTo>
                  <a:pt x="3553349" y="338765"/>
                </a:lnTo>
                <a:lnTo>
                  <a:pt x="3517978" y="310349"/>
                </a:lnTo>
                <a:lnTo>
                  <a:pt x="3481811" y="283021"/>
                </a:lnTo>
                <a:lnTo>
                  <a:pt x="3444870" y="256802"/>
                </a:lnTo>
                <a:lnTo>
                  <a:pt x="3407175" y="231717"/>
                </a:lnTo>
                <a:lnTo>
                  <a:pt x="3368749" y="207787"/>
                </a:lnTo>
                <a:lnTo>
                  <a:pt x="3329613" y="185036"/>
                </a:lnTo>
                <a:lnTo>
                  <a:pt x="3289788" y="163487"/>
                </a:lnTo>
                <a:lnTo>
                  <a:pt x="3249295" y="143163"/>
                </a:lnTo>
                <a:lnTo>
                  <a:pt x="3208157" y="124086"/>
                </a:lnTo>
                <a:lnTo>
                  <a:pt x="3166394" y="106279"/>
                </a:lnTo>
                <a:lnTo>
                  <a:pt x="3124028" y="89765"/>
                </a:lnTo>
                <a:lnTo>
                  <a:pt x="3081080" y="74567"/>
                </a:lnTo>
                <a:lnTo>
                  <a:pt x="3037573" y="60708"/>
                </a:lnTo>
                <a:lnTo>
                  <a:pt x="2993526" y="48211"/>
                </a:lnTo>
                <a:lnTo>
                  <a:pt x="2948962" y="37098"/>
                </a:lnTo>
                <a:lnTo>
                  <a:pt x="2903902" y="27393"/>
                </a:lnTo>
                <a:lnTo>
                  <a:pt x="2858368" y="19118"/>
                </a:lnTo>
                <a:lnTo>
                  <a:pt x="2812380" y="12296"/>
                </a:lnTo>
                <a:lnTo>
                  <a:pt x="2765961" y="6951"/>
                </a:lnTo>
                <a:lnTo>
                  <a:pt x="2719131" y="3104"/>
                </a:lnTo>
                <a:lnTo>
                  <a:pt x="2671913" y="779"/>
                </a:lnTo>
                <a:lnTo>
                  <a:pt x="2624328" y="0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72685" y="1661540"/>
            <a:ext cx="22536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Computación en la</a:t>
            </a:r>
            <a:r>
              <a:rPr dirty="0" sz="1500" spc="-6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Nube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2685" y="4920233"/>
            <a:ext cx="19818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Proveedores de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Nube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9677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Conceptos y </a:t>
            </a:r>
            <a:r>
              <a:rPr dirty="0"/>
              <a:t>Terminología </a:t>
            </a:r>
            <a:r>
              <a:rPr dirty="0" spc="-5"/>
              <a:t>de Computación </a:t>
            </a:r>
            <a:r>
              <a:rPr dirty="0" spc="-10"/>
              <a:t>en </a:t>
            </a:r>
            <a:r>
              <a:rPr dirty="0" spc="-5"/>
              <a:t>la</a:t>
            </a:r>
            <a:r>
              <a:rPr dirty="0" spc="35"/>
              <a:t> </a:t>
            </a:r>
            <a:r>
              <a:rPr dirty="0"/>
              <a:t>Nube</a:t>
            </a:r>
          </a:p>
        </p:txBody>
      </p:sp>
      <p:sp>
        <p:nvSpPr>
          <p:cNvPr id="7" name="object 7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5662" y="856615"/>
            <a:ext cx="70866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Conceptos Básicos Computación en la</a:t>
            </a:r>
            <a:r>
              <a:rPr dirty="0" sz="2800" spc="9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Nube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3108" y="5100828"/>
            <a:ext cx="1414272" cy="1548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35113" y="5581685"/>
            <a:ext cx="3956623" cy="1018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237743" y="2156293"/>
            <a:ext cx="10023475" cy="2432685"/>
            <a:chOff x="237743" y="2156293"/>
            <a:chExt cx="10023475" cy="2432685"/>
          </a:xfrm>
        </p:grpSpPr>
        <p:sp>
          <p:nvSpPr>
            <p:cNvPr id="17" name="object 17"/>
            <p:cNvSpPr/>
            <p:nvPr/>
          </p:nvSpPr>
          <p:spPr>
            <a:xfrm>
              <a:off x="2054351" y="2372868"/>
              <a:ext cx="3520440" cy="10058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7743" y="3069336"/>
              <a:ext cx="2706624" cy="14051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42329" y="3648511"/>
              <a:ext cx="827360" cy="94011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30100" y="3426942"/>
              <a:ext cx="1273686" cy="1575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69023" y="3688080"/>
              <a:ext cx="3592068" cy="6400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312323" y="3487203"/>
              <a:ext cx="128100" cy="1041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11756" y="3648511"/>
              <a:ext cx="833571" cy="9401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94429" marR="5080" indent="-346646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Características y Modelos de</a:t>
            </a:r>
            <a:r>
              <a:rPr dirty="0" sz="4400" spc="-40"/>
              <a:t> </a:t>
            </a:r>
            <a:r>
              <a:rPr dirty="0" sz="4400"/>
              <a:t>la  Nube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06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Características y </a:t>
            </a: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de la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4019" y="1680463"/>
            <a:ext cx="10427970" cy="4114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3530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Con el </a:t>
            </a:r>
            <a:r>
              <a:rPr dirty="0" sz="2000" spc="-5">
                <a:latin typeface="Arial"/>
                <a:cs typeface="Arial"/>
              </a:rPr>
              <a:t>fin </a:t>
            </a:r>
            <a:r>
              <a:rPr dirty="0" sz="2000">
                <a:latin typeface="Arial"/>
                <a:cs typeface="Arial"/>
              </a:rPr>
              <a:t>de </a:t>
            </a:r>
            <a:r>
              <a:rPr dirty="0" sz="2000" b="1">
                <a:latin typeface="Arial"/>
                <a:cs typeface="Arial"/>
              </a:rPr>
              <a:t>proporcionar de manera </a:t>
            </a:r>
            <a:r>
              <a:rPr dirty="0" sz="2000" spc="-5" b="1">
                <a:latin typeface="Arial"/>
                <a:cs typeface="Arial"/>
              </a:rPr>
              <a:t>efectiva </a:t>
            </a:r>
            <a:r>
              <a:rPr dirty="0" sz="2000" b="1">
                <a:latin typeface="Arial"/>
                <a:cs typeface="Arial"/>
              </a:rPr>
              <a:t>recursos remotos de TI escalables</a:t>
            </a:r>
            <a:r>
              <a:rPr dirty="0" sz="2000" spc="-1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y  medibles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b="1">
                <a:latin typeface="Arial"/>
                <a:cs typeface="Arial"/>
              </a:rPr>
              <a:t>se requiere que el entorno de TI cuente con un conjunto específico de  características </a:t>
            </a:r>
            <a:r>
              <a:rPr dirty="0" sz="2000">
                <a:latin typeface="Arial"/>
                <a:cs typeface="Arial"/>
              </a:rPr>
              <a:t>para que se considere una </a:t>
            </a:r>
            <a:r>
              <a:rPr dirty="0" sz="2000" b="1">
                <a:latin typeface="Arial"/>
                <a:cs typeface="Arial"/>
              </a:rPr>
              <a:t>nube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efectiva.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Las siguientes </a:t>
            </a:r>
            <a:r>
              <a:rPr dirty="0" sz="2000" b="1">
                <a:latin typeface="Arial"/>
                <a:cs typeface="Arial"/>
              </a:rPr>
              <a:t>son características que se encuentran en un entorno de nube </a:t>
            </a:r>
            <a:r>
              <a:rPr dirty="0" sz="2000">
                <a:latin typeface="Arial"/>
                <a:cs typeface="Arial"/>
              </a:rPr>
              <a:t>de</a:t>
            </a:r>
            <a:r>
              <a:rPr dirty="0" sz="2000" spc="-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manera  general: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On-Demand</a:t>
            </a:r>
            <a:r>
              <a:rPr dirty="0" sz="2000" spc="-10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Ubiquitous</a:t>
            </a:r>
            <a:r>
              <a:rPr dirty="0" sz="2000" spc="-9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Multitenancy</a:t>
            </a:r>
            <a:endParaRPr sz="20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Elasticity</a:t>
            </a:r>
            <a:endParaRPr sz="20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Measured</a:t>
            </a:r>
            <a:r>
              <a:rPr dirty="0" sz="2000" spc="-3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  <a:p>
            <a:pPr marL="467995" indent="-163830">
              <a:lnSpc>
                <a:spcPct val="100000"/>
              </a:lnSpc>
              <a:buFont typeface="Arial"/>
              <a:buChar char="•"/>
              <a:tabLst>
                <a:tab pos="468630" algn="l"/>
              </a:tabLst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Resiliency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640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Características y </a:t>
            </a:r>
            <a:r>
              <a:rPr dirty="0"/>
              <a:t>Modelos </a:t>
            </a:r>
            <a:r>
              <a:rPr dirty="0" spc="-5"/>
              <a:t>de la</a:t>
            </a:r>
            <a:r>
              <a:rPr dirty="0" spc="-30"/>
              <a:t> </a:t>
            </a:r>
            <a:r>
              <a:rPr dirty="0"/>
              <a:t>Nube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024885" y="1997710"/>
            <a:ext cx="8981440" cy="4669790"/>
            <a:chOff x="3024885" y="1997710"/>
            <a:chExt cx="8981440" cy="4669790"/>
          </a:xfrm>
        </p:grpSpPr>
        <p:sp>
          <p:nvSpPr>
            <p:cNvPr id="6" name="object 6"/>
            <p:cNvSpPr/>
            <p:nvPr/>
          </p:nvSpPr>
          <p:spPr>
            <a:xfrm>
              <a:off x="11547347" y="5103876"/>
              <a:ext cx="179831" cy="179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24843" y="3256788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31235" y="2004060"/>
              <a:ext cx="5346700" cy="3221990"/>
            </a:xfrm>
            <a:custGeom>
              <a:avLst/>
              <a:gdLst/>
              <a:ahLst/>
              <a:cxnLst/>
              <a:rect l="l" t="t" r="r" b="b"/>
              <a:pathLst>
                <a:path w="5346700" h="3221990">
                  <a:moveTo>
                    <a:pt x="2624328" y="0"/>
                  </a:moveTo>
                  <a:lnTo>
                    <a:pt x="2575582" y="817"/>
                  </a:lnTo>
                  <a:lnTo>
                    <a:pt x="2527220" y="3255"/>
                  </a:lnTo>
                  <a:lnTo>
                    <a:pt x="2479266" y="7287"/>
                  </a:lnTo>
                  <a:lnTo>
                    <a:pt x="2431742" y="12890"/>
                  </a:lnTo>
                  <a:lnTo>
                    <a:pt x="2384672" y="20038"/>
                  </a:lnTo>
                  <a:lnTo>
                    <a:pt x="2338078" y="28708"/>
                  </a:lnTo>
                  <a:lnTo>
                    <a:pt x="2291984" y="38874"/>
                  </a:lnTo>
                  <a:lnTo>
                    <a:pt x="2246412" y="50513"/>
                  </a:lnTo>
                  <a:lnTo>
                    <a:pt x="2201386" y="63599"/>
                  </a:lnTo>
                  <a:lnTo>
                    <a:pt x="2156930" y="78108"/>
                  </a:lnTo>
                  <a:lnTo>
                    <a:pt x="2113065" y="94016"/>
                  </a:lnTo>
                  <a:lnTo>
                    <a:pt x="2069816" y="111298"/>
                  </a:lnTo>
                  <a:lnTo>
                    <a:pt x="2027205" y="129929"/>
                  </a:lnTo>
                  <a:lnTo>
                    <a:pt x="1985255" y="149885"/>
                  </a:lnTo>
                  <a:lnTo>
                    <a:pt x="1943990" y="171141"/>
                  </a:lnTo>
                  <a:lnTo>
                    <a:pt x="1903433" y="193673"/>
                  </a:lnTo>
                  <a:lnTo>
                    <a:pt x="1863606" y="217457"/>
                  </a:lnTo>
                  <a:lnTo>
                    <a:pt x="1824533" y="242467"/>
                  </a:lnTo>
                  <a:lnTo>
                    <a:pt x="1786238" y="268679"/>
                  </a:lnTo>
                  <a:lnTo>
                    <a:pt x="1748742" y="296068"/>
                  </a:lnTo>
                  <a:lnTo>
                    <a:pt x="1712069" y="324611"/>
                  </a:lnTo>
                  <a:lnTo>
                    <a:pt x="1676243" y="354282"/>
                  </a:lnTo>
                  <a:lnTo>
                    <a:pt x="1641286" y="385057"/>
                  </a:lnTo>
                  <a:lnTo>
                    <a:pt x="1607222" y="416911"/>
                  </a:lnTo>
                  <a:lnTo>
                    <a:pt x="1574073" y="449820"/>
                  </a:lnTo>
                  <a:lnTo>
                    <a:pt x="1541864" y="483759"/>
                  </a:lnTo>
                  <a:lnTo>
                    <a:pt x="1510616" y="518704"/>
                  </a:lnTo>
                  <a:lnTo>
                    <a:pt x="1480353" y="554631"/>
                  </a:lnTo>
                  <a:lnTo>
                    <a:pt x="1451098" y="591513"/>
                  </a:lnTo>
                  <a:lnTo>
                    <a:pt x="1422874" y="629328"/>
                  </a:lnTo>
                  <a:lnTo>
                    <a:pt x="1395704" y="668050"/>
                  </a:lnTo>
                  <a:lnTo>
                    <a:pt x="1369612" y="707656"/>
                  </a:lnTo>
                  <a:lnTo>
                    <a:pt x="1344621" y="748119"/>
                  </a:lnTo>
                  <a:lnTo>
                    <a:pt x="1320753" y="789417"/>
                  </a:lnTo>
                  <a:lnTo>
                    <a:pt x="1298032" y="831524"/>
                  </a:lnTo>
                  <a:lnTo>
                    <a:pt x="1276480" y="874415"/>
                  </a:lnTo>
                  <a:lnTo>
                    <a:pt x="1256122" y="918067"/>
                  </a:lnTo>
                  <a:lnTo>
                    <a:pt x="1236979" y="962454"/>
                  </a:lnTo>
                  <a:lnTo>
                    <a:pt x="1219076" y="1007553"/>
                  </a:lnTo>
                  <a:lnTo>
                    <a:pt x="1202436" y="1053338"/>
                  </a:lnTo>
                  <a:lnTo>
                    <a:pt x="1159388" y="1046404"/>
                  </a:lnTo>
                  <a:lnTo>
                    <a:pt x="1115806" y="1041304"/>
                  </a:lnTo>
                  <a:lnTo>
                    <a:pt x="1071723" y="1038157"/>
                  </a:lnTo>
                  <a:lnTo>
                    <a:pt x="1027176" y="1037081"/>
                  </a:lnTo>
                  <a:lnTo>
                    <a:pt x="980136" y="1038206"/>
                  </a:lnTo>
                  <a:lnTo>
                    <a:pt x="933642" y="1041547"/>
                  </a:lnTo>
                  <a:lnTo>
                    <a:pt x="887737" y="1047056"/>
                  </a:lnTo>
                  <a:lnTo>
                    <a:pt x="842468" y="1054686"/>
                  </a:lnTo>
                  <a:lnTo>
                    <a:pt x="797880" y="1064387"/>
                  </a:lnTo>
                  <a:lnTo>
                    <a:pt x="754018" y="1076112"/>
                  </a:lnTo>
                  <a:lnTo>
                    <a:pt x="710927" y="1089813"/>
                  </a:lnTo>
                  <a:lnTo>
                    <a:pt x="668652" y="1105441"/>
                  </a:lnTo>
                  <a:lnTo>
                    <a:pt x="627239" y="1122947"/>
                  </a:lnTo>
                  <a:lnTo>
                    <a:pt x="586732" y="1142285"/>
                  </a:lnTo>
                  <a:lnTo>
                    <a:pt x="547178" y="1163405"/>
                  </a:lnTo>
                  <a:lnTo>
                    <a:pt x="508620" y="1186259"/>
                  </a:lnTo>
                  <a:lnTo>
                    <a:pt x="471106" y="1210800"/>
                  </a:lnTo>
                  <a:lnTo>
                    <a:pt x="434678" y="1236978"/>
                  </a:lnTo>
                  <a:lnTo>
                    <a:pt x="399384" y="1264746"/>
                  </a:lnTo>
                  <a:lnTo>
                    <a:pt x="365268" y="1294056"/>
                  </a:lnTo>
                  <a:lnTo>
                    <a:pt x="332376" y="1324858"/>
                  </a:lnTo>
                  <a:lnTo>
                    <a:pt x="300751" y="1357106"/>
                  </a:lnTo>
                  <a:lnTo>
                    <a:pt x="270441" y="1390750"/>
                  </a:lnTo>
                  <a:lnTo>
                    <a:pt x="241490" y="1425742"/>
                  </a:lnTo>
                  <a:lnTo>
                    <a:pt x="213943" y="1462035"/>
                  </a:lnTo>
                  <a:lnTo>
                    <a:pt x="187845" y="1499580"/>
                  </a:lnTo>
                  <a:lnTo>
                    <a:pt x="163242" y="1538329"/>
                  </a:lnTo>
                  <a:lnTo>
                    <a:pt x="140179" y="1578233"/>
                  </a:lnTo>
                  <a:lnTo>
                    <a:pt x="118701" y="1619245"/>
                  </a:lnTo>
                  <a:lnTo>
                    <a:pt x="98854" y="1661315"/>
                  </a:lnTo>
                  <a:lnTo>
                    <a:pt x="80682" y="1704397"/>
                  </a:lnTo>
                  <a:lnTo>
                    <a:pt x="64231" y="1748441"/>
                  </a:lnTo>
                  <a:lnTo>
                    <a:pt x="49546" y="1793400"/>
                  </a:lnTo>
                  <a:lnTo>
                    <a:pt x="36673" y="1839225"/>
                  </a:lnTo>
                  <a:lnTo>
                    <a:pt x="25655" y="1885867"/>
                  </a:lnTo>
                  <a:lnTo>
                    <a:pt x="16540" y="1933280"/>
                  </a:lnTo>
                  <a:lnTo>
                    <a:pt x="9371" y="1981414"/>
                  </a:lnTo>
                  <a:lnTo>
                    <a:pt x="4195" y="2030221"/>
                  </a:lnTo>
                  <a:lnTo>
                    <a:pt x="1056" y="2079653"/>
                  </a:lnTo>
                  <a:lnTo>
                    <a:pt x="0" y="2129663"/>
                  </a:lnTo>
                  <a:lnTo>
                    <a:pt x="1056" y="2179660"/>
                  </a:lnTo>
                  <a:lnTo>
                    <a:pt x="4195" y="2229080"/>
                  </a:lnTo>
                  <a:lnTo>
                    <a:pt x="9371" y="2277874"/>
                  </a:lnTo>
                  <a:lnTo>
                    <a:pt x="16540" y="2325994"/>
                  </a:lnTo>
                  <a:lnTo>
                    <a:pt x="25655" y="2373392"/>
                  </a:lnTo>
                  <a:lnTo>
                    <a:pt x="36673" y="2420019"/>
                  </a:lnTo>
                  <a:lnTo>
                    <a:pt x="49546" y="2465827"/>
                  </a:lnTo>
                  <a:lnTo>
                    <a:pt x="64231" y="2510768"/>
                  </a:lnTo>
                  <a:lnTo>
                    <a:pt x="80682" y="2554795"/>
                  </a:lnTo>
                  <a:lnTo>
                    <a:pt x="98854" y="2597858"/>
                  </a:lnTo>
                  <a:lnTo>
                    <a:pt x="118701" y="2639911"/>
                  </a:lnTo>
                  <a:lnTo>
                    <a:pt x="140179" y="2680904"/>
                  </a:lnTo>
                  <a:lnTo>
                    <a:pt x="163242" y="2720789"/>
                  </a:lnTo>
                  <a:lnTo>
                    <a:pt x="187845" y="2759519"/>
                  </a:lnTo>
                  <a:lnTo>
                    <a:pt x="213943" y="2797045"/>
                  </a:lnTo>
                  <a:lnTo>
                    <a:pt x="241490" y="2833318"/>
                  </a:lnTo>
                  <a:lnTo>
                    <a:pt x="270441" y="2868292"/>
                  </a:lnTo>
                  <a:lnTo>
                    <a:pt x="300751" y="2901918"/>
                  </a:lnTo>
                  <a:lnTo>
                    <a:pt x="332376" y="2934147"/>
                  </a:lnTo>
                  <a:lnTo>
                    <a:pt x="365268" y="2964931"/>
                  </a:lnTo>
                  <a:lnTo>
                    <a:pt x="399384" y="2994223"/>
                  </a:lnTo>
                  <a:lnTo>
                    <a:pt x="434678" y="3021974"/>
                  </a:lnTo>
                  <a:lnTo>
                    <a:pt x="471106" y="3048136"/>
                  </a:lnTo>
                  <a:lnTo>
                    <a:pt x="508620" y="3072661"/>
                  </a:lnTo>
                  <a:lnTo>
                    <a:pt x="547178" y="3095501"/>
                  </a:lnTo>
                  <a:lnTo>
                    <a:pt x="586732" y="3116607"/>
                  </a:lnTo>
                  <a:lnTo>
                    <a:pt x="627239" y="3135931"/>
                  </a:lnTo>
                  <a:lnTo>
                    <a:pt x="668652" y="3153426"/>
                  </a:lnTo>
                  <a:lnTo>
                    <a:pt x="710927" y="3169043"/>
                  </a:lnTo>
                  <a:lnTo>
                    <a:pt x="754018" y="3182734"/>
                  </a:lnTo>
                  <a:lnTo>
                    <a:pt x="797880" y="3194450"/>
                  </a:lnTo>
                  <a:lnTo>
                    <a:pt x="842468" y="3204145"/>
                  </a:lnTo>
                  <a:lnTo>
                    <a:pt x="887737" y="3211768"/>
                  </a:lnTo>
                  <a:lnTo>
                    <a:pt x="933642" y="3217274"/>
                  </a:lnTo>
                  <a:lnTo>
                    <a:pt x="980136" y="3220612"/>
                  </a:lnTo>
                  <a:lnTo>
                    <a:pt x="1027176" y="3221735"/>
                  </a:lnTo>
                  <a:lnTo>
                    <a:pt x="1035192" y="3221650"/>
                  </a:lnTo>
                  <a:lnTo>
                    <a:pt x="1043209" y="3221434"/>
                  </a:lnTo>
                  <a:lnTo>
                    <a:pt x="1051178" y="3221146"/>
                  </a:lnTo>
                  <a:lnTo>
                    <a:pt x="1059052" y="3220847"/>
                  </a:lnTo>
                  <a:lnTo>
                    <a:pt x="2606802" y="3221228"/>
                  </a:lnTo>
                  <a:lnTo>
                    <a:pt x="2612516" y="3221482"/>
                  </a:lnTo>
                  <a:lnTo>
                    <a:pt x="2618359" y="3221735"/>
                  </a:lnTo>
                  <a:lnTo>
                    <a:pt x="2624328" y="3221735"/>
                  </a:lnTo>
                  <a:lnTo>
                    <a:pt x="2630042" y="3221735"/>
                  </a:lnTo>
                  <a:lnTo>
                    <a:pt x="2635504" y="3221482"/>
                  </a:lnTo>
                  <a:lnTo>
                    <a:pt x="2641473" y="3221228"/>
                  </a:lnTo>
                  <a:lnTo>
                    <a:pt x="4490085" y="3221735"/>
                  </a:lnTo>
                  <a:lnTo>
                    <a:pt x="4537045" y="3220389"/>
                  </a:lnTo>
                  <a:lnTo>
                    <a:pt x="4583346" y="3216394"/>
                  </a:lnTo>
                  <a:lnTo>
                    <a:pt x="4628920" y="3209821"/>
                  </a:lnTo>
                  <a:lnTo>
                    <a:pt x="4673703" y="3200740"/>
                  </a:lnTo>
                  <a:lnTo>
                    <a:pt x="4717630" y="3189219"/>
                  </a:lnTo>
                  <a:lnTo>
                    <a:pt x="4760634" y="3175328"/>
                  </a:lnTo>
                  <a:lnTo>
                    <a:pt x="4802651" y="3159136"/>
                  </a:lnTo>
                  <a:lnTo>
                    <a:pt x="4843615" y="3140713"/>
                  </a:lnTo>
                  <a:lnTo>
                    <a:pt x="4883462" y="3120127"/>
                  </a:lnTo>
                  <a:lnTo>
                    <a:pt x="4922124" y="3097450"/>
                  </a:lnTo>
                  <a:lnTo>
                    <a:pt x="4959538" y="3072748"/>
                  </a:lnTo>
                  <a:lnTo>
                    <a:pt x="4995638" y="3046093"/>
                  </a:lnTo>
                  <a:lnTo>
                    <a:pt x="5030358" y="3017554"/>
                  </a:lnTo>
                  <a:lnTo>
                    <a:pt x="5063633" y="2987199"/>
                  </a:lnTo>
                  <a:lnTo>
                    <a:pt x="5095398" y="2955099"/>
                  </a:lnTo>
                  <a:lnTo>
                    <a:pt x="5125588" y="2921322"/>
                  </a:lnTo>
                  <a:lnTo>
                    <a:pt x="5154136" y="2885938"/>
                  </a:lnTo>
                  <a:lnTo>
                    <a:pt x="5180978" y="2849017"/>
                  </a:lnTo>
                  <a:lnTo>
                    <a:pt x="5206048" y="2810627"/>
                  </a:lnTo>
                  <a:lnTo>
                    <a:pt x="5229281" y="2770838"/>
                  </a:lnTo>
                  <a:lnTo>
                    <a:pt x="5250612" y="2729720"/>
                  </a:lnTo>
                  <a:lnTo>
                    <a:pt x="5269974" y="2687342"/>
                  </a:lnTo>
                  <a:lnTo>
                    <a:pt x="5287304" y="2643773"/>
                  </a:lnTo>
                  <a:lnTo>
                    <a:pt x="5302535" y="2599082"/>
                  </a:lnTo>
                  <a:lnTo>
                    <a:pt x="5315602" y="2553339"/>
                  </a:lnTo>
                  <a:lnTo>
                    <a:pt x="5326440" y="2506614"/>
                  </a:lnTo>
                  <a:lnTo>
                    <a:pt x="5334983" y="2458975"/>
                  </a:lnTo>
                  <a:lnTo>
                    <a:pt x="5341166" y="2410492"/>
                  </a:lnTo>
                  <a:lnTo>
                    <a:pt x="5344924" y="2361235"/>
                  </a:lnTo>
                  <a:lnTo>
                    <a:pt x="5346192" y="2311272"/>
                  </a:lnTo>
                  <a:lnTo>
                    <a:pt x="5344924" y="2261309"/>
                  </a:lnTo>
                  <a:lnTo>
                    <a:pt x="5341166" y="2212048"/>
                  </a:lnTo>
                  <a:lnTo>
                    <a:pt x="5334983" y="2163559"/>
                  </a:lnTo>
                  <a:lnTo>
                    <a:pt x="5326440" y="2115913"/>
                  </a:lnTo>
                  <a:lnTo>
                    <a:pt x="5315602" y="2069178"/>
                  </a:lnTo>
                  <a:lnTo>
                    <a:pt x="5302535" y="2023423"/>
                  </a:lnTo>
                  <a:lnTo>
                    <a:pt x="5287304" y="1978720"/>
                  </a:lnTo>
                  <a:lnTo>
                    <a:pt x="5269974" y="1935136"/>
                  </a:lnTo>
                  <a:lnTo>
                    <a:pt x="5250612" y="1892742"/>
                  </a:lnTo>
                  <a:lnTo>
                    <a:pt x="5229281" y="1851608"/>
                  </a:lnTo>
                  <a:lnTo>
                    <a:pt x="5206048" y="1811802"/>
                  </a:lnTo>
                  <a:lnTo>
                    <a:pt x="5180978" y="1773394"/>
                  </a:lnTo>
                  <a:lnTo>
                    <a:pt x="5154136" y="1736454"/>
                  </a:lnTo>
                  <a:lnTo>
                    <a:pt x="5125588" y="1701051"/>
                  </a:lnTo>
                  <a:lnTo>
                    <a:pt x="5095398" y="1667255"/>
                  </a:lnTo>
                  <a:lnTo>
                    <a:pt x="5063633" y="1635136"/>
                  </a:lnTo>
                  <a:lnTo>
                    <a:pt x="5030358" y="1604763"/>
                  </a:lnTo>
                  <a:lnTo>
                    <a:pt x="4995638" y="1576205"/>
                  </a:lnTo>
                  <a:lnTo>
                    <a:pt x="4959538" y="1549532"/>
                  </a:lnTo>
                  <a:lnTo>
                    <a:pt x="4922124" y="1524813"/>
                  </a:lnTo>
                  <a:lnTo>
                    <a:pt x="4883462" y="1502119"/>
                  </a:lnTo>
                  <a:lnTo>
                    <a:pt x="4843615" y="1481518"/>
                  </a:lnTo>
                  <a:lnTo>
                    <a:pt x="4802651" y="1463081"/>
                  </a:lnTo>
                  <a:lnTo>
                    <a:pt x="4760634" y="1446876"/>
                  </a:lnTo>
                  <a:lnTo>
                    <a:pt x="4717630" y="1432973"/>
                  </a:lnTo>
                  <a:lnTo>
                    <a:pt x="4673703" y="1421443"/>
                  </a:lnTo>
                  <a:lnTo>
                    <a:pt x="4628920" y="1412353"/>
                  </a:lnTo>
                  <a:lnTo>
                    <a:pt x="4583346" y="1405775"/>
                  </a:lnTo>
                  <a:lnTo>
                    <a:pt x="4537045" y="1401777"/>
                  </a:lnTo>
                  <a:lnTo>
                    <a:pt x="4490085" y="1400428"/>
                  </a:lnTo>
                  <a:lnTo>
                    <a:pt x="4435961" y="1402235"/>
                  </a:lnTo>
                  <a:lnTo>
                    <a:pt x="4382732" y="1407575"/>
                  </a:lnTo>
                  <a:lnTo>
                    <a:pt x="4330501" y="1416324"/>
                  </a:lnTo>
                  <a:lnTo>
                    <a:pt x="4279370" y="1428361"/>
                  </a:lnTo>
                  <a:lnTo>
                    <a:pt x="4229440" y="1443564"/>
                  </a:lnTo>
                  <a:lnTo>
                    <a:pt x="4180815" y="1461811"/>
                  </a:lnTo>
                  <a:lnTo>
                    <a:pt x="4133595" y="1482978"/>
                  </a:lnTo>
                  <a:lnTo>
                    <a:pt x="4129210" y="1433405"/>
                  </a:lnTo>
                  <a:lnTo>
                    <a:pt x="4123429" y="1384279"/>
                  </a:lnTo>
                  <a:lnTo>
                    <a:pt x="4116273" y="1335622"/>
                  </a:lnTo>
                  <a:lnTo>
                    <a:pt x="4107764" y="1287458"/>
                  </a:lnTo>
                  <a:lnTo>
                    <a:pt x="4097923" y="1239809"/>
                  </a:lnTo>
                  <a:lnTo>
                    <a:pt x="4086772" y="1192699"/>
                  </a:lnTo>
                  <a:lnTo>
                    <a:pt x="4074333" y="1146150"/>
                  </a:lnTo>
                  <a:lnTo>
                    <a:pt x="4060626" y="1100185"/>
                  </a:lnTo>
                  <a:lnTo>
                    <a:pt x="4045673" y="1054827"/>
                  </a:lnTo>
                  <a:lnTo>
                    <a:pt x="4029496" y="1010099"/>
                  </a:lnTo>
                  <a:lnTo>
                    <a:pt x="4012116" y="966023"/>
                  </a:lnTo>
                  <a:lnTo>
                    <a:pt x="3993554" y="922623"/>
                  </a:lnTo>
                  <a:lnTo>
                    <a:pt x="3973832" y="879922"/>
                  </a:lnTo>
                  <a:lnTo>
                    <a:pt x="3952971" y="837941"/>
                  </a:lnTo>
                  <a:lnTo>
                    <a:pt x="3930993" y="796705"/>
                  </a:lnTo>
                  <a:lnTo>
                    <a:pt x="3907919" y="756236"/>
                  </a:lnTo>
                  <a:lnTo>
                    <a:pt x="3883770" y="716557"/>
                  </a:lnTo>
                  <a:lnTo>
                    <a:pt x="3858569" y="677691"/>
                  </a:lnTo>
                  <a:lnTo>
                    <a:pt x="3832336" y="639661"/>
                  </a:lnTo>
                  <a:lnTo>
                    <a:pt x="3805092" y="602489"/>
                  </a:lnTo>
                  <a:lnTo>
                    <a:pt x="3776860" y="566198"/>
                  </a:lnTo>
                  <a:lnTo>
                    <a:pt x="3747661" y="530812"/>
                  </a:lnTo>
                  <a:lnTo>
                    <a:pt x="3717515" y="496353"/>
                  </a:lnTo>
                  <a:lnTo>
                    <a:pt x="3686445" y="462843"/>
                  </a:lnTo>
                  <a:lnTo>
                    <a:pt x="3654472" y="430307"/>
                  </a:lnTo>
                  <a:lnTo>
                    <a:pt x="3621617" y="398767"/>
                  </a:lnTo>
                  <a:lnTo>
                    <a:pt x="3587903" y="368245"/>
                  </a:lnTo>
                  <a:lnTo>
                    <a:pt x="3553349" y="338765"/>
                  </a:lnTo>
                  <a:lnTo>
                    <a:pt x="3517978" y="310349"/>
                  </a:lnTo>
                  <a:lnTo>
                    <a:pt x="3481811" y="283021"/>
                  </a:lnTo>
                  <a:lnTo>
                    <a:pt x="3444870" y="256802"/>
                  </a:lnTo>
                  <a:lnTo>
                    <a:pt x="3407175" y="231717"/>
                  </a:lnTo>
                  <a:lnTo>
                    <a:pt x="3368749" y="207787"/>
                  </a:lnTo>
                  <a:lnTo>
                    <a:pt x="3329613" y="185036"/>
                  </a:lnTo>
                  <a:lnTo>
                    <a:pt x="3289788" y="163487"/>
                  </a:lnTo>
                  <a:lnTo>
                    <a:pt x="3249295" y="143163"/>
                  </a:lnTo>
                  <a:lnTo>
                    <a:pt x="3208157" y="124086"/>
                  </a:lnTo>
                  <a:lnTo>
                    <a:pt x="3166394" y="106279"/>
                  </a:lnTo>
                  <a:lnTo>
                    <a:pt x="3124028" y="89765"/>
                  </a:lnTo>
                  <a:lnTo>
                    <a:pt x="3081080" y="74567"/>
                  </a:lnTo>
                  <a:lnTo>
                    <a:pt x="3037573" y="60708"/>
                  </a:lnTo>
                  <a:lnTo>
                    <a:pt x="2993526" y="48211"/>
                  </a:lnTo>
                  <a:lnTo>
                    <a:pt x="2948962" y="37098"/>
                  </a:lnTo>
                  <a:lnTo>
                    <a:pt x="2903902" y="27393"/>
                  </a:lnTo>
                  <a:lnTo>
                    <a:pt x="2858368" y="19118"/>
                  </a:lnTo>
                  <a:lnTo>
                    <a:pt x="2812380" y="12296"/>
                  </a:lnTo>
                  <a:lnTo>
                    <a:pt x="2765961" y="6951"/>
                  </a:lnTo>
                  <a:lnTo>
                    <a:pt x="2719131" y="3104"/>
                  </a:lnTo>
                  <a:lnTo>
                    <a:pt x="2671913" y="779"/>
                  </a:lnTo>
                  <a:lnTo>
                    <a:pt x="2624328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5662" y="856615"/>
            <a:ext cx="42176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2FA2DC"/>
                </a:solidFill>
                <a:latin typeface="Arial"/>
                <a:cs typeface="Arial"/>
              </a:rPr>
              <a:t>Características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 la</a:t>
            </a:r>
            <a:r>
              <a:rPr dirty="0" sz="2800" spc="-6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Nube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5085" y="1661540"/>
            <a:ext cx="22536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Computación en la</a:t>
            </a:r>
            <a:r>
              <a:rPr dirty="0" sz="1500" spc="-6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Nube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13076" y="1627632"/>
            <a:ext cx="9060180" cy="3893820"/>
            <a:chOff x="2513076" y="1627632"/>
            <a:chExt cx="9060180" cy="3893820"/>
          </a:xfrm>
        </p:grpSpPr>
        <p:sp>
          <p:nvSpPr>
            <p:cNvPr id="15" name="object 15"/>
            <p:cNvSpPr/>
            <p:nvPr/>
          </p:nvSpPr>
          <p:spPr>
            <a:xfrm>
              <a:off x="2592324" y="1627632"/>
              <a:ext cx="4130039" cy="13868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01084" y="3320796"/>
              <a:ext cx="7472171" cy="22006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13076" y="3564636"/>
              <a:ext cx="2808732" cy="10043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176398" y="3352291"/>
            <a:ext cx="988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Consumidor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97482" y="1310639"/>
            <a:ext cx="8829040" cy="5456555"/>
            <a:chOff x="1697482" y="1310639"/>
            <a:chExt cx="8829040" cy="5456555"/>
          </a:xfrm>
        </p:grpSpPr>
        <p:sp>
          <p:nvSpPr>
            <p:cNvPr id="20" name="object 20"/>
            <p:cNvSpPr/>
            <p:nvPr/>
          </p:nvSpPr>
          <p:spPr>
            <a:xfrm>
              <a:off x="5750052" y="3567683"/>
              <a:ext cx="893063" cy="9982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438388" y="3625595"/>
              <a:ext cx="457200" cy="5196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43116" y="3860291"/>
              <a:ext cx="1804416" cy="701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03832" y="5391911"/>
              <a:ext cx="2270760" cy="1369060"/>
            </a:xfrm>
            <a:custGeom>
              <a:avLst/>
              <a:gdLst/>
              <a:ahLst/>
              <a:cxnLst/>
              <a:rect l="l" t="t" r="r" b="b"/>
              <a:pathLst>
                <a:path w="2270760" h="1369059">
                  <a:moveTo>
                    <a:pt x="1114679" y="0"/>
                  </a:moveTo>
                  <a:lnTo>
                    <a:pt x="1066222" y="1910"/>
                  </a:lnTo>
                  <a:lnTo>
                    <a:pt x="1018742" y="7549"/>
                  </a:lnTo>
                  <a:lnTo>
                    <a:pt x="972367" y="16783"/>
                  </a:lnTo>
                  <a:lnTo>
                    <a:pt x="927224" y="29475"/>
                  </a:lnTo>
                  <a:lnTo>
                    <a:pt x="883441" y="45490"/>
                  </a:lnTo>
                  <a:lnTo>
                    <a:pt x="841147" y="64692"/>
                  </a:lnTo>
                  <a:lnTo>
                    <a:pt x="800468" y="86945"/>
                  </a:lnTo>
                  <a:lnTo>
                    <a:pt x="761533" y="112113"/>
                  </a:lnTo>
                  <a:lnTo>
                    <a:pt x="724469" y="140062"/>
                  </a:lnTo>
                  <a:lnTo>
                    <a:pt x="689405" y="170655"/>
                  </a:lnTo>
                  <a:lnTo>
                    <a:pt x="656467" y="203756"/>
                  </a:lnTo>
                  <a:lnTo>
                    <a:pt x="625784" y="239230"/>
                  </a:lnTo>
                  <a:lnTo>
                    <a:pt x="597484" y="276942"/>
                  </a:lnTo>
                  <a:lnTo>
                    <a:pt x="571695" y="316755"/>
                  </a:lnTo>
                  <a:lnTo>
                    <a:pt x="548543" y="358533"/>
                  </a:lnTo>
                  <a:lnTo>
                    <a:pt x="528158" y="402142"/>
                  </a:lnTo>
                  <a:lnTo>
                    <a:pt x="510667" y="447446"/>
                  </a:lnTo>
                  <a:lnTo>
                    <a:pt x="492430" y="444491"/>
                  </a:lnTo>
                  <a:lnTo>
                    <a:pt x="473932" y="442325"/>
                  </a:lnTo>
                  <a:lnTo>
                    <a:pt x="455195" y="440992"/>
                  </a:lnTo>
                  <a:lnTo>
                    <a:pt x="436244" y="440537"/>
                  </a:lnTo>
                  <a:lnTo>
                    <a:pt x="388691" y="443261"/>
                  </a:lnTo>
                  <a:lnTo>
                    <a:pt x="342625" y="451243"/>
                  </a:lnTo>
                  <a:lnTo>
                    <a:pt x="298313" y="464200"/>
                  </a:lnTo>
                  <a:lnTo>
                    <a:pt x="256021" y="481848"/>
                  </a:lnTo>
                  <a:lnTo>
                    <a:pt x="216012" y="503906"/>
                  </a:lnTo>
                  <a:lnTo>
                    <a:pt x="178554" y="530089"/>
                  </a:lnTo>
                  <a:lnTo>
                    <a:pt x="143912" y="560113"/>
                  </a:lnTo>
                  <a:lnTo>
                    <a:pt x="112351" y="593697"/>
                  </a:lnTo>
                  <a:lnTo>
                    <a:pt x="84136" y="630556"/>
                  </a:lnTo>
                  <a:lnTo>
                    <a:pt x="59534" y="670407"/>
                  </a:lnTo>
                  <a:lnTo>
                    <a:pt x="38810" y="712967"/>
                  </a:lnTo>
                  <a:lnTo>
                    <a:pt x="22229" y="757953"/>
                  </a:lnTo>
                  <a:lnTo>
                    <a:pt x="10056" y="805082"/>
                  </a:lnTo>
                  <a:lnTo>
                    <a:pt x="2558" y="854070"/>
                  </a:lnTo>
                  <a:lnTo>
                    <a:pt x="0" y="904633"/>
                  </a:lnTo>
                  <a:lnTo>
                    <a:pt x="2558" y="955195"/>
                  </a:lnTo>
                  <a:lnTo>
                    <a:pt x="10056" y="1004176"/>
                  </a:lnTo>
                  <a:lnTo>
                    <a:pt x="22229" y="1051294"/>
                  </a:lnTo>
                  <a:lnTo>
                    <a:pt x="38810" y="1096268"/>
                  </a:lnTo>
                  <a:lnTo>
                    <a:pt x="59534" y="1138813"/>
                  </a:lnTo>
                  <a:lnTo>
                    <a:pt x="84136" y="1178648"/>
                  </a:lnTo>
                  <a:lnTo>
                    <a:pt x="112351" y="1215489"/>
                  </a:lnTo>
                  <a:lnTo>
                    <a:pt x="143912" y="1249055"/>
                  </a:lnTo>
                  <a:lnTo>
                    <a:pt x="178554" y="1279062"/>
                  </a:lnTo>
                  <a:lnTo>
                    <a:pt x="216012" y="1305228"/>
                  </a:lnTo>
                  <a:lnTo>
                    <a:pt x="256021" y="1327270"/>
                  </a:lnTo>
                  <a:lnTo>
                    <a:pt x="298313" y="1344906"/>
                  </a:lnTo>
                  <a:lnTo>
                    <a:pt x="342625" y="1357853"/>
                  </a:lnTo>
                  <a:lnTo>
                    <a:pt x="388691" y="1365829"/>
                  </a:lnTo>
                  <a:lnTo>
                    <a:pt x="436244" y="1368550"/>
                  </a:lnTo>
                  <a:lnTo>
                    <a:pt x="440817" y="1368550"/>
                  </a:lnTo>
                  <a:lnTo>
                    <a:pt x="445388" y="1368361"/>
                  </a:lnTo>
                  <a:lnTo>
                    <a:pt x="449961" y="1368171"/>
                  </a:lnTo>
                  <a:lnTo>
                    <a:pt x="1107186" y="1368361"/>
                  </a:lnTo>
                  <a:lnTo>
                    <a:pt x="1109599" y="1368425"/>
                  </a:lnTo>
                  <a:lnTo>
                    <a:pt x="1112139" y="1368550"/>
                  </a:lnTo>
                  <a:lnTo>
                    <a:pt x="1114679" y="1368550"/>
                  </a:lnTo>
                  <a:lnTo>
                    <a:pt x="1117092" y="1368550"/>
                  </a:lnTo>
                  <a:lnTo>
                    <a:pt x="1119378" y="1368425"/>
                  </a:lnTo>
                  <a:lnTo>
                    <a:pt x="1121918" y="1368361"/>
                  </a:lnTo>
                  <a:lnTo>
                    <a:pt x="1907158" y="1368550"/>
                  </a:lnTo>
                  <a:lnTo>
                    <a:pt x="1952763" y="1365538"/>
                  </a:lnTo>
                  <a:lnTo>
                    <a:pt x="1996679" y="1356742"/>
                  </a:lnTo>
                  <a:lnTo>
                    <a:pt x="2038564" y="1342524"/>
                  </a:lnTo>
                  <a:lnTo>
                    <a:pt x="2078078" y="1323247"/>
                  </a:lnTo>
                  <a:lnTo>
                    <a:pt x="2114881" y="1299273"/>
                  </a:lnTo>
                  <a:lnTo>
                    <a:pt x="2148631" y="1270963"/>
                  </a:lnTo>
                  <a:lnTo>
                    <a:pt x="2178987" y="1238680"/>
                  </a:lnTo>
                  <a:lnTo>
                    <a:pt x="2205608" y="1202785"/>
                  </a:lnTo>
                  <a:lnTo>
                    <a:pt x="2228153" y="1163641"/>
                  </a:lnTo>
                  <a:lnTo>
                    <a:pt x="2246282" y="1121609"/>
                  </a:lnTo>
                  <a:lnTo>
                    <a:pt x="2259653" y="1077053"/>
                  </a:lnTo>
                  <a:lnTo>
                    <a:pt x="2267926" y="1030333"/>
                  </a:lnTo>
                  <a:lnTo>
                    <a:pt x="2270760" y="981811"/>
                  </a:lnTo>
                  <a:lnTo>
                    <a:pt x="2267926" y="933284"/>
                  </a:lnTo>
                  <a:lnTo>
                    <a:pt x="2259653" y="886553"/>
                  </a:lnTo>
                  <a:lnTo>
                    <a:pt x="2246282" y="841982"/>
                  </a:lnTo>
                  <a:lnTo>
                    <a:pt x="2228153" y="799932"/>
                  </a:lnTo>
                  <a:lnTo>
                    <a:pt x="2205608" y="760768"/>
                  </a:lnTo>
                  <a:lnTo>
                    <a:pt x="2178987" y="724853"/>
                  </a:lnTo>
                  <a:lnTo>
                    <a:pt x="2148631" y="692548"/>
                  </a:lnTo>
                  <a:lnTo>
                    <a:pt x="2114881" y="664217"/>
                  </a:lnTo>
                  <a:lnTo>
                    <a:pt x="2078078" y="640224"/>
                  </a:lnTo>
                  <a:lnTo>
                    <a:pt x="2038564" y="620930"/>
                  </a:lnTo>
                  <a:lnTo>
                    <a:pt x="1996679" y="606700"/>
                  </a:lnTo>
                  <a:lnTo>
                    <a:pt x="1952763" y="597896"/>
                  </a:lnTo>
                  <a:lnTo>
                    <a:pt x="1907158" y="594880"/>
                  </a:lnTo>
                  <a:lnTo>
                    <a:pt x="1867146" y="597209"/>
                  </a:lnTo>
                  <a:lnTo>
                    <a:pt x="1828419" y="604015"/>
                  </a:lnTo>
                  <a:lnTo>
                    <a:pt x="1791215" y="615026"/>
                  </a:lnTo>
                  <a:lnTo>
                    <a:pt x="1755775" y="629970"/>
                  </a:lnTo>
                  <a:lnTo>
                    <a:pt x="1750352" y="580142"/>
                  </a:lnTo>
                  <a:lnTo>
                    <a:pt x="1741642" y="531466"/>
                  </a:lnTo>
                  <a:lnTo>
                    <a:pt x="1729766" y="484074"/>
                  </a:lnTo>
                  <a:lnTo>
                    <a:pt x="1714847" y="438097"/>
                  </a:lnTo>
                  <a:lnTo>
                    <a:pt x="1697009" y="393666"/>
                  </a:lnTo>
                  <a:lnTo>
                    <a:pt x="1676374" y="350912"/>
                  </a:lnTo>
                  <a:lnTo>
                    <a:pt x="1653064" y="309966"/>
                  </a:lnTo>
                  <a:lnTo>
                    <a:pt x="1627203" y="270959"/>
                  </a:lnTo>
                  <a:lnTo>
                    <a:pt x="1598914" y="234023"/>
                  </a:lnTo>
                  <a:lnTo>
                    <a:pt x="1568318" y="199288"/>
                  </a:lnTo>
                  <a:lnTo>
                    <a:pt x="1535539" y="166886"/>
                  </a:lnTo>
                  <a:lnTo>
                    <a:pt x="1500699" y="136948"/>
                  </a:lnTo>
                  <a:lnTo>
                    <a:pt x="1463922" y="109604"/>
                  </a:lnTo>
                  <a:lnTo>
                    <a:pt x="1425330" y="84986"/>
                  </a:lnTo>
                  <a:lnTo>
                    <a:pt x="1385046" y="63225"/>
                  </a:lnTo>
                  <a:lnTo>
                    <a:pt x="1343192" y="44453"/>
                  </a:lnTo>
                  <a:lnTo>
                    <a:pt x="1299891" y="28799"/>
                  </a:lnTo>
                  <a:lnTo>
                    <a:pt x="1255267" y="16396"/>
                  </a:lnTo>
                  <a:lnTo>
                    <a:pt x="1209442" y="7374"/>
                  </a:lnTo>
                  <a:lnTo>
                    <a:pt x="1162538" y="1865"/>
                  </a:lnTo>
                  <a:lnTo>
                    <a:pt x="1114679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93627" y="5809504"/>
              <a:ext cx="897628" cy="784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18120" y="1310639"/>
              <a:ext cx="2625852" cy="752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40396" y="2170175"/>
              <a:ext cx="2780030" cy="873760"/>
            </a:xfrm>
            <a:custGeom>
              <a:avLst/>
              <a:gdLst/>
              <a:ahLst/>
              <a:cxnLst/>
              <a:rect l="l" t="t" r="r" b="b"/>
              <a:pathLst>
                <a:path w="2780029" h="873760">
                  <a:moveTo>
                    <a:pt x="0" y="873251"/>
                  </a:moveTo>
                  <a:lnTo>
                    <a:pt x="2779776" y="873251"/>
                  </a:lnTo>
                  <a:lnTo>
                    <a:pt x="2779776" y="0"/>
                  </a:lnTo>
                  <a:lnTo>
                    <a:pt x="0" y="0"/>
                  </a:lnTo>
                  <a:lnTo>
                    <a:pt x="0" y="873251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32447" y="3046475"/>
              <a:ext cx="1255776" cy="7513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841551" y="2494300"/>
              <a:ext cx="376809" cy="2981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166354" y="3352291"/>
            <a:ext cx="988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Consumidor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79206" y="2237358"/>
            <a:ext cx="2908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Arial"/>
                <a:cs typeface="Arial"/>
              </a:rPr>
              <a:t>API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4380" y="2455164"/>
            <a:ext cx="565403" cy="4709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311642" y="2222373"/>
            <a:ext cx="6673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Arial"/>
                <a:cs typeface="Arial"/>
              </a:rPr>
              <a:t>Terminal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87528" y="2435274"/>
            <a:ext cx="625007" cy="3310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127363" y="2222373"/>
            <a:ext cx="5092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Arial"/>
                <a:cs typeface="Arial"/>
              </a:rPr>
              <a:t>M</a:t>
            </a:r>
            <a:r>
              <a:rPr dirty="0" sz="1300" spc="-5">
                <a:latin typeface="Arial"/>
                <a:cs typeface="Arial"/>
              </a:rPr>
              <a:t>obile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828736" y="2441908"/>
            <a:ext cx="473043" cy="4730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879838" y="2225420"/>
            <a:ext cx="3683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30">
                <a:latin typeface="Arial"/>
                <a:cs typeface="Arial"/>
              </a:rPr>
              <a:t>W</a:t>
            </a:r>
            <a:r>
              <a:rPr dirty="0" sz="1300" spc="-5">
                <a:latin typeface="Arial"/>
                <a:cs typeface="Arial"/>
              </a:rPr>
              <a:t>eb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25919" y="3141336"/>
            <a:ext cx="546836" cy="4549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14828" y="3116606"/>
            <a:ext cx="389756" cy="504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368550" y="2362642"/>
            <a:ext cx="9956800" cy="4123690"/>
            <a:chOff x="368550" y="2362642"/>
            <a:chExt cx="9956800" cy="4123690"/>
          </a:xfrm>
        </p:grpSpPr>
        <p:sp>
          <p:nvSpPr>
            <p:cNvPr id="40" name="object 40"/>
            <p:cNvSpPr/>
            <p:nvPr/>
          </p:nvSpPr>
          <p:spPr>
            <a:xfrm>
              <a:off x="3983735" y="5242560"/>
              <a:ext cx="6341364" cy="124358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68550" y="2362642"/>
              <a:ext cx="1515414" cy="66787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24681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06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Características y </a:t>
            </a: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de la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217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Características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de la</a:t>
            </a:r>
            <a:r>
              <a:rPr dirty="0" sz="2800" spc="-6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Nube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431267" y="1627632"/>
            <a:ext cx="10572115" cy="4517390"/>
            <a:chOff x="431267" y="1627632"/>
            <a:chExt cx="10572115" cy="4517390"/>
          </a:xfrm>
        </p:grpSpPr>
        <p:sp>
          <p:nvSpPr>
            <p:cNvPr id="12" name="object 12"/>
            <p:cNvSpPr/>
            <p:nvPr/>
          </p:nvSpPr>
          <p:spPr>
            <a:xfrm>
              <a:off x="1961387" y="2100072"/>
              <a:ext cx="6703059" cy="4038600"/>
            </a:xfrm>
            <a:custGeom>
              <a:avLst/>
              <a:gdLst/>
              <a:ahLst/>
              <a:cxnLst/>
              <a:rect l="l" t="t" r="r" b="b"/>
              <a:pathLst>
                <a:path w="6703059" h="4038600">
                  <a:moveTo>
                    <a:pt x="3290189" y="0"/>
                  </a:moveTo>
                  <a:lnTo>
                    <a:pt x="3241255" y="656"/>
                  </a:lnTo>
                  <a:lnTo>
                    <a:pt x="3192627" y="2616"/>
                  </a:lnTo>
                  <a:lnTo>
                    <a:pt x="3144318" y="5864"/>
                  </a:lnTo>
                  <a:lnTo>
                    <a:pt x="3096344" y="10382"/>
                  </a:lnTo>
                  <a:lnTo>
                    <a:pt x="3048719" y="16157"/>
                  </a:lnTo>
                  <a:lnTo>
                    <a:pt x="3001457" y="23172"/>
                  </a:lnTo>
                  <a:lnTo>
                    <a:pt x="2954575" y="31411"/>
                  </a:lnTo>
                  <a:lnTo>
                    <a:pt x="2908086" y="40859"/>
                  </a:lnTo>
                  <a:lnTo>
                    <a:pt x="2862006" y="51500"/>
                  </a:lnTo>
                  <a:lnTo>
                    <a:pt x="2816349" y="63318"/>
                  </a:lnTo>
                  <a:lnTo>
                    <a:pt x="2771131" y="76297"/>
                  </a:lnTo>
                  <a:lnTo>
                    <a:pt x="2726365" y="90422"/>
                  </a:lnTo>
                  <a:lnTo>
                    <a:pt x="2682067" y="105676"/>
                  </a:lnTo>
                  <a:lnTo>
                    <a:pt x="2638252" y="122045"/>
                  </a:lnTo>
                  <a:lnTo>
                    <a:pt x="2594935" y="139512"/>
                  </a:lnTo>
                  <a:lnTo>
                    <a:pt x="2552129" y="158061"/>
                  </a:lnTo>
                  <a:lnTo>
                    <a:pt x="2509851" y="177678"/>
                  </a:lnTo>
                  <a:lnTo>
                    <a:pt x="2468115" y="198345"/>
                  </a:lnTo>
                  <a:lnTo>
                    <a:pt x="2426936" y="220048"/>
                  </a:lnTo>
                  <a:lnTo>
                    <a:pt x="2386328" y="242771"/>
                  </a:lnTo>
                  <a:lnTo>
                    <a:pt x="2346307" y="266497"/>
                  </a:lnTo>
                  <a:lnTo>
                    <a:pt x="2306888" y="291211"/>
                  </a:lnTo>
                  <a:lnTo>
                    <a:pt x="2268084" y="316898"/>
                  </a:lnTo>
                  <a:lnTo>
                    <a:pt x="2229911" y="343541"/>
                  </a:lnTo>
                  <a:lnTo>
                    <a:pt x="2192385" y="371125"/>
                  </a:lnTo>
                  <a:lnTo>
                    <a:pt x="2155518" y="399634"/>
                  </a:lnTo>
                  <a:lnTo>
                    <a:pt x="2119328" y="429053"/>
                  </a:lnTo>
                  <a:lnTo>
                    <a:pt x="2083828" y="459365"/>
                  </a:lnTo>
                  <a:lnTo>
                    <a:pt x="2049032" y="490555"/>
                  </a:lnTo>
                  <a:lnTo>
                    <a:pt x="2014957" y="522607"/>
                  </a:lnTo>
                  <a:lnTo>
                    <a:pt x="1981617" y="555505"/>
                  </a:lnTo>
                  <a:lnTo>
                    <a:pt x="1949026" y="589233"/>
                  </a:lnTo>
                  <a:lnTo>
                    <a:pt x="1917200" y="623777"/>
                  </a:lnTo>
                  <a:lnTo>
                    <a:pt x="1886153" y="659120"/>
                  </a:lnTo>
                  <a:lnTo>
                    <a:pt x="1855900" y="695246"/>
                  </a:lnTo>
                  <a:lnTo>
                    <a:pt x="1826456" y="732139"/>
                  </a:lnTo>
                  <a:lnTo>
                    <a:pt x="1797836" y="769784"/>
                  </a:lnTo>
                  <a:lnTo>
                    <a:pt x="1770055" y="808165"/>
                  </a:lnTo>
                  <a:lnTo>
                    <a:pt x="1743127" y="847267"/>
                  </a:lnTo>
                  <a:lnTo>
                    <a:pt x="1717067" y="887073"/>
                  </a:lnTo>
                  <a:lnTo>
                    <a:pt x="1691890" y="927568"/>
                  </a:lnTo>
                  <a:lnTo>
                    <a:pt x="1667612" y="968736"/>
                  </a:lnTo>
                  <a:lnTo>
                    <a:pt x="1644246" y="1010561"/>
                  </a:lnTo>
                  <a:lnTo>
                    <a:pt x="1621808" y="1053028"/>
                  </a:lnTo>
                  <a:lnTo>
                    <a:pt x="1600312" y="1096120"/>
                  </a:lnTo>
                  <a:lnTo>
                    <a:pt x="1579774" y="1139823"/>
                  </a:lnTo>
                  <a:lnTo>
                    <a:pt x="1560207" y="1184120"/>
                  </a:lnTo>
                  <a:lnTo>
                    <a:pt x="1541628" y="1228995"/>
                  </a:lnTo>
                  <a:lnTo>
                    <a:pt x="1524050" y="1274433"/>
                  </a:lnTo>
                  <a:lnTo>
                    <a:pt x="1507489" y="1320418"/>
                  </a:lnTo>
                  <a:lnTo>
                    <a:pt x="1453568" y="1311705"/>
                  </a:lnTo>
                  <a:lnTo>
                    <a:pt x="1398920" y="1305290"/>
                  </a:lnTo>
                  <a:lnTo>
                    <a:pt x="1343630" y="1301327"/>
                  </a:lnTo>
                  <a:lnTo>
                    <a:pt x="1287780" y="1299972"/>
                  </a:lnTo>
                  <a:lnTo>
                    <a:pt x="1240546" y="1300875"/>
                  </a:lnTo>
                  <a:lnTo>
                    <a:pt x="1193743" y="1303564"/>
                  </a:lnTo>
                  <a:lnTo>
                    <a:pt x="1147399" y="1308009"/>
                  </a:lnTo>
                  <a:lnTo>
                    <a:pt x="1101543" y="1314178"/>
                  </a:lnTo>
                  <a:lnTo>
                    <a:pt x="1056205" y="1322041"/>
                  </a:lnTo>
                  <a:lnTo>
                    <a:pt x="1011412" y="1331565"/>
                  </a:lnTo>
                  <a:lnTo>
                    <a:pt x="967195" y="1342721"/>
                  </a:lnTo>
                  <a:lnTo>
                    <a:pt x="923583" y="1355477"/>
                  </a:lnTo>
                  <a:lnTo>
                    <a:pt x="880603" y="1369803"/>
                  </a:lnTo>
                  <a:lnTo>
                    <a:pt x="838286" y="1385667"/>
                  </a:lnTo>
                  <a:lnTo>
                    <a:pt x="796661" y="1403039"/>
                  </a:lnTo>
                  <a:lnTo>
                    <a:pt x="755755" y="1421887"/>
                  </a:lnTo>
                  <a:lnTo>
                    <a:pt x="715600" y="1442181"/>
                  </a:lnTo>
                  <a:lnTo>
                    <a:pt x="676222" y="1463889"/>
                  </a:lnTo>
                  <a:lnTo>
                    <a:pt x="637652" y="1486981"/>
                  </a:lnTo>
                  <a:lnTo>
                    <a:pt x="599919" y="1511426"/>
                  </a:lnTo>
                  <a:lnTo>
                    <a:pt x="563051" y="1537192"/>
                  </a:lnTo>
                  <a:lnTo>
                    <a:pt x="527078" y="1564249"/>
                  </a:lnTo>
                  <a:lnTo>
                    <a:pt x="492028" y="1592566"/>
                  </a:lnTo>
                  <a:lnTo>
                    <a:pt x="457931" y="1622112"/>
                  </a:lnTo>
                  <a:lnTo>
                    <a:pt x="424816" y="1652855"/>
                  </a:lnTo>
                  <a:lnTo>
                    <a:pt x="392711" y="1684766"/>
                  </a:lnTo>
                  <a:lnTo>
                    <a:pt x="361646" y="1717812"/>
                  </a:lnTo>
                  <a:lnTo>
                    <a:pt x="331649" y="1751963"/>
                  </a:lnTo>
                  <a:lnTo>
                    <a:pt x="302751" y="1787188"/>
                  </a:lnTo>
                  <a:lnTo>
                    <a:pt x="274979" y="1823456"/>
                  </a:lnTo>
                  <a:lnTo>
                    <a:pt x="248363" y="1860736"/>
                  </a:lnTo>
                  <a:lnTo>
                    <a:pt x="222931" y="1898998"/>
                  </a:lnTo>
                  <a:lnTo>
                    <a:pt x="198714" y="1938209"/>
                  </a:lnTo>
                  <a:lnTo>
                    <a:pt x="175739" y="1978340"/>
                  </a:lnTo>
                  <a:lnTo>
                    <a:pt x="154037" y="2019358"/>
                  </a:lnTo>
                  <a:lnTo>
                    <a:pt x="133635" y="2061234"/>
                  </a:lnTo>
                  <a:lnTo>
                    <a:pt x="114563" y="2103937"/>
                  </a:lnTo>
                  <a:lnTo>
                    <a:pt x="96850" y="2147434"/>
                  </a:lnTo>
                  <a:lnTo>
                    <a:pt x="80525" y="2191696"/>
                  </a:lnTo>
                  <a:lnTo>
                    <a:pt x="65617" y="2236691"/>
                  </a:lnTo>
                  <a:lnTo>
                    <a:pt x="52155" y="2282389"/>
                  </a:lnTo>
                  <a:lnTo>
                    <a:pt x="40168" y="2328758"/>
                  </a:lnTo>
                  <a:lnTo>
                    <a:pt x="29685" y="2375767"/>
                  </a:lnTo>
                  <a:lnTo>
                    <a:pt x="20736" y="2423386"/>
                  </a:lnTo>
                  <a:lnTo>
                    <a:pt x="13348" y="2471583"/>
                  </a:lnTo>
                  <a:lnTo>
                    <a:pt x="7552" y="2520329"/>
                  </a:lnTo>
                  <a:lnTo>
                    <a:pt x="3375" y="2569590"/>
                  </a:lnTo>
                  <a:lnTo>
                    <a:pt x="848" y="2619338"/>
                  </a:lnTo>
                  <a:lnTo>
                    <a:pt x="0" y="2669540"/>
                  </a:lnTo>
                  <a:lnTo>
                    <a:pt x="848" y="2719749"/>
                  </a:lnTo>
                  <a:lnTo>
                    <a:pt x="3375" y="2769501"/>
                  </a:lnTo>
                  <a:lnTo>
                    <a:pt x="7552" y="2818766"/>
                  </a:lnTo>
                  <a:lnTo>
                    <a:pt x="13348" y="2867512"/>
                  </a:lnTo>
                  <a:lnTo>
                    <a:pt x="20736" y="2915709"/>
                  </a:lnTo>
                  <a:lnTo>
                    <a:pt x="29685" y="2963325"/>
                  </a:lnTo>
                  <a:lnTo>
                    <a:pt x="40168" y="3010331"/>
                  </a:lnTo>
                  <a:lnTo>
                    <a:pt x="52155" y="3056694"/>
                  </a:lnTo>
                  <a:lnTo>
                    <a:pt x="65617" y="3102384"/>
                  </a:lnTo>
                  <a:lnTo>
                    <a:pt x="80525" y="3147370"/>
                  </a:lnTo>
                  <a:lnTo>
                    <a:pt x="96850" y="3191622"/>
                  </a:lnTo>
                  <a:lnTo>
                    <a:pt x="114563" y="3235108"/>
                  </a:lnTo>
                  <a:lnTo>
                    <a:pt x="133635" y="3277798"/>
                  </a:lnTo>
                  <a:lnTo>
                    <a:pt x="154037" y="3319660"/>
                  </a:lnTo>
                  <a:lnTo>
                    <a:pt x="175739" y="3360664"/>
                  </a:lnTo>
                  <a:lnTo>
                    <a:pt x="198714" y="3400779"/>
                  </a:lnTo>
                  <a:lnTo>
                    <a:pt x="222931" y="3439974"/>
                  </a:lnTo>
                  <a:lnTo>
                    <a:pt x="248363" y="3478219"/>
                  </a:lnTo>
                  <a:lnTo>
                    <a:pt x="274979" y="3515481"/>
                  </a:lnTo>
                  <a:lnTo>
                    <a:pt x="302751" y="3551731"/>
                  </a:lnTo>
                  <a:lnTo>
                    <a:pt x="331649" y="3586938"/>
                  </a:lnTo>
                  <a:lnTo>
                    <a:pt x="361646" y="3621070"/>
                  </a:lnTo>
                  <a:lnTo>
                    <a:pt x="392711" y="3654098"/>
                  </a:lnTo>
                  <a:lnTo>
                    <a:pt x="424816" y="3685989"/>
                  </a:lnTo>
                  <a:lnTo>
                    <a:pt x="457931" y="3716713"/>
                  </a:lnTo>
                  <a:lnTo>
                    <a:pt x="492028" y="3746239"/>
                  </a:lnTo>
                  <a:lnTo>
                    <a:pt x="527078" y="3774537"/>
                  </a:lnTo>
                  <a:lnTo>
                    <a:pt x="563051" y="3801575"/>
                  </a:lnTo>
                  <a:lnTo>
                    <a:pt x="599919" y="3827323"/>
                  </a:lnTo>
                  <a:lnTo>
                    <a:pt x="637652" y="3851750"/>
                  </a:lnTo>
                  <a:lnTo>
                    <a:pt x="676222" y="3874824"/>
                  </a:lnTo>
                  <a:lnTo>
                    <a:pt x="715600" y="3896515"/>
                  </a:lnTo>
                  <a:lnTo>
                    <a:pt x="755755" y="3916793"/>
                  </a:lnTo>
                  <a:lnTo>
                    <a:pt x="796661" y="3935625"/>
                  </a:lnTo>
                  <a:lnTo>
                    <a:pt x="838286" y="3952982"/>
                  </a:lnTo>
                  <a:lnTo>
                    <a:pt x="880603" y="3968833"/>
                  </a:lnTo>
                  <a:lnTo>
                    <a:pt x="923583" y="3983146"/>
                  </a:lnTo>
                  <a:lnTo>
                    <a:pt x="967195" y="3995891"/>
                  </a:lnTo>
                  <a:lnTo>
                    <a:pt x="1011412" y="4007036"/>
                  </a:lnTo>
                  <a:lnTo>
                    <a:pt x="1056205" y="4016552"/>
                  </a:lnTo>
                  <a:lnTo>
                    <a:pt x="1101543" y="4024407"/>
                  </a:lnTo>
                  <a:lnTo>
                    <a:pt x="1147399" y="4030570"/>
                  </a:lnTo>
                  <a:lnTo>
                    <a:pt x="1193743" y="4035010"/>
                  </a:lnTo>
                  <a:lnTo>
                    <a:pt x="1240546" y="4037697"/>
                  </a:lnTo>
                  <a:lnTo>
                    <a:pt x="1287780" y="4038600"/>
                  </a:lnTo>
                  <a:lnTo>
                    <a:pt x="1297820" y="4038503"/>
                  </a:lnTo>
                  <a:lnTo>
                    <a:pt x="1307909" y="4038250"/>
                  </a:lnTo>
                  <a:lnTo>
                    <a:pt x="1317998" y="4037892"/>
                  </a:lnTo>
                  <a:lnTo>
                    <a:pt x="1328039" y="4037482"/>
                  </a:lnTo>
                  <a:lnTo>
                    <a:pt x="3268091" y="4038041"/>
                  </a:lnTo>
                  <a:lnTo>
                    <a:pt x="3275203" y="4038231"/>
                  </a:lnTo>
                  <a:lnTo>
                    <a:pt x="3282696" y="4038600"/>
                  </a:lnTo>
                  <a:lnTo>
                    <a:pt x="3290189" y="4038600"/>
                  </a:lnTo>
                  <a:lnTo>
                    <a:pt x="3297301" y="4038600"/>
                  </a:lnTo>
                  <a:lnTo>
                    <a:pt x="3304159" y="4038231"/>
                  </a:lnTo>
                  <a:lnTo>
                    <a:pt x="3311525" y="4038041"/>
                  </a:lnTo>
                  <a:lnTo>
                    <a:pt x="5629275" y="4038600"/>
                  </a:lnTo>
                  <a:lnTo>
                    <a:pt x="5675818" y="4037545"/>
                  </a:lnTo>
                  <a:lnTo>
                    <a:pt x="5721857" y="4034412"/>
                  </a:lnTo>
                  <a:lnTo>
                    <a:pt x="5767349" y="4029241"/>
                  </a:lnTo>
                  <a:lnTo>
                    <a:pt x="5812256" y="4022076"/>
                  </a:lnTo>
                  <a:lnTo>
                    <a:pt x="5856537" y="4012960"/>
                  </a:lnTo>
                  <a:lnTo>
                    <a:pt x="5900151" y="4001935"/>
                  </a:lnTo>
                  <a:lnTo>
                    <a:pt x="5943058" y="3989044"/>
                  </a:lnTo>
                  <a:lnTo>
                    <a:pt x="5985219" y="3974331"/>
                  </a:lnTo>
                  <a:lnTo>
                    <a:pt x="6026591" y="3957837"/>
                  </a:lnTo>
                  <a:lnTo>
                    <a:pt x="6067136" y="3939606"/>
                  </a:lnTo>
                  <a:lnTo>
                    <a:pt x="6106812" y="3919679"/>
                  </a:lnTo>
                  <a:lnTo>
                    <a:pt x="6145581" y="3898101"/>
                  </a:lnTo>
                  <a:lnTo>
                    <a:pt x="6183400" y="3874914"/>
                  </a:lnTo>
                  <a:lnTo>
                    <a:pt x="6220230" y="3850161"/>
                  </a:lnTo>
                  <a:lnTo>
                    <a:pt x="6256030" y="3823883"/>
                  </a:lnTo>
                  <a:lnTo>
                    <a:pt x="6290761" y="3796125"/>
                  </a:lnTo>
                  <a:lnTo>
                    <a:pt x="6324382" y="3766929"/>
                  </a:lnTo>
                  <a:lnTo>
                    <a:pt x="6356852" y="3736338"/>
                  </a:lnTo>
                  <a:lnTo>
                    <a:pt x="6388131" y="3704394"/>
                  </a:lnTo>
                  <a:lnTo>
                    <a:pt x="6418179" y="3671141"/>
                  </a:lnTo>
                  <a:lnTo>
                    <a:pt x="6446956" y="3636620"/>
                  </a:lnTo>
                  <a:lnTo>
                    <a:pt x="6474421" y="3600875"/>
                  </a:lnTo>
                  <a:lnTo>
                    <a:pt x="6500534" y="3563949"/>
                  </a:lnTo>
                  <a:lnTo>
                    <a:pt x="6525255" y="3525885"/>
                  </a:lnTo>
                  <a:lnTo>
                    <a:pt x="6548542" y="3486724"/>
                  </a:lnTo>
                  <a:lnTo>
                    <a:pt x="6570357" y="3446510"/>
                  </a:lnTo>
                  <a:lnTo>
                    <a:pt x="6590658" y="3405287"/>
                  </a:lnTo>
                  <a:lnTo>
                    <a:pt x="6609405" y="3363095"/>
                  </a:lnTo>
                  <a:lnTo>
                    <a:pt x="6626559" y="3319979"/>
                  </a:lnTo>
                  <a:lnTo>
                    <a:pt x="6642078" y="3275981"/>
                  </a:lnTo>
                  <a:lnTo>
                    <a:pt x="6655922" y="3231143"/>
                  </a:lnTo>
                  <a:lnTo>
                    <a:pt x="6668051" y="3185510"/>
                  </a:lnTo>
                  <a:lnTo>
                    <a:pt x="6678425" y="3139122"/>
                  </a:lnTo>
                  <a:lnTo>
                    <a:pt x="6687003" y="3092024"/>
                  </a:lnTo>
                  <a:lnTo>
                    <a:pt x="6693745" y="3044257"/>
                  </a:lnTo>
                  <a:lnTo>
                    <a:pt x="6698611" y="2995866"/>
                  </a:lnTo>
                  <a:lnTo>
                    <a:pt x="6701560" y="2946892"/>
                  </a:lnTo>
                  <a:lnTo>
                    <a:pt x="6702552" y="2897378"/>
                  </a:lnTo>
                  <a:lnTo>
                    <a:pt x="6701560" y="2847852"/>
                  </a:lnTo>
                  <a:lnTo>
                    <a:pt x="6698611" y="2798864"/>
                  </a:lnTo>
                  <a:lnTo>
                    <a:pt x="6693745" y="2750458"/>
                  </a:lnTo>
                  <a:lnTo>
                    <a:pt x="6687003" y="2702676"/>
                  </a:lnTo>
                  <a:lnTo>
                    <a:pt x="6678425" y="2655561"/>
                  </a:lnTo>
                  <a:lnTo>
                    <a:pt x="6668051" y="2609156"/>
                  </a:lnTo>
                  <a:lnTo>
                    <a:pt x="6655922" y="2563504"/>
                  </a:lnTo>
                  <a:lnTo>
                    <a:pt x="6642078" y="2518647"/>
                  </a:lnTo>
                  <a:lnTo>
                    <a:pt x="6626559" y="2474628"/>
                  </a:lnTo>
                  <a:lnTo>
                    <a:pt x="6609405" y="2431491"/>
                  </a:lnTo>
                  <a:lnTo>
                    <a:pt x="6590658" y="2389278"/>
                  </a:lnTo>
                  <a:lnTo>
                    <a:pt x="6570357" y="2348033"/>
                  </a:lnTo>
                  <a:lnTo>
                    <a:pt x="6548542" y="2307797"/>
                  </a:lnTo>
                  <a:lnTo>
                    <a:pt x="6525255" y="2268614"/>
                  </a:lnTo>
                  <a:lnTo>
                    <a:pt x="6500534" y="2230526"/>
                  </a:lnTo>
                  <a:lnTo>
                    <a:pt x="6474421" y="2193577"/>
                  </a:lnTo>
                  <a:lnTo>
                    <a:pt x="6446956" y="2157810"/>
                  </a:lnTo>
                  <a:lnTo>
                    <a:pt x="6418179" y="2123267"/>
                  </a:lnTo>
                  <a:lnTo>
                    <a:pt x="6388131" y="2089991"/>
                  </a:lnTo>
                  <a:lnTo>
                    <a:pt x="6356852" y="2058025"/>
                  </a:lnTo>
                  <a:lnTo>
                    <a:pt x="6324382" y="2027412"/>
                  </a:lnTo>
                  <a:lnTo>
                    <a:pt x="6290761" y="1998194"/>
                  </a:lnTo>
                  <a:lnTo>
                    <a:pt x="6256030" y="1970416"/>
                  </a:lnTo>
                  <a:lnTo>
                    <a:pt x="6220230" y="1944118"/>
                  </a:lnTo>
                  <a:lnTo>
                    <a:pt x="6183400" y="1919346"/>
                  </a:lnTo>
                  <a:lnTo>
                    <a:pt x="6145581" y="1896140"/>
                  </a:lnTo>
                  <a:lnTo>
                    <a:pt x="6106812" y="1874544"/>
                  </a:lnTo>
                  <a:lnTo>
                    <a:pt x="6067136" y="1854602"/>
                  </a:lnTo>
                  <a:lnTo>
                    <a:pt x="6026591" y="1836355"/>
                  </a:lnTo>
                  <a:lnTo>
                    <a:pt x="5985219" y="1819847"/>
                  </a:lnTo>
                  <a:lnTo>
                    <a:pt x="5943058" y="1805121"/>
                  </a:lnTo>
                  <a:lnTo>
                    <a:pt x="5900151" y="1792219"/>
                  </a:lnTo>
                  <a:lnTo>
                    <a:pt x="5856537" y="1781184"/>
                  </a:lnTo>
                  <a:lnTo>
                    <a:pt x="5812256" y="1772059"/>
                  </a:lnTo>
                  <a:lnTo>
                    <a:pt x="5767349" y="1764888"/>
                  </a:lnTo>
                  <a:lnTo>
                    <a:pt x="5721857" y="1759712"/>
                  </a:lnTo>
                  <a:lnTo>
                    <a:pt x="5675818" y="1756576"/>
                  </a:lnTo>
                  <a:lnTo>
                    <a:pt x="5629275" y="1755520"/>
                  </a:lnTo>
                  <a:lnTo>
                    <a:pt x="5576411" y="1756892"/>
                  </a:lnTo>
                  <a:lnTo>
                    <a:pt x="5524202" y="1760959"/>
                  </a:lnTo>
                  <a:lnTo>
                    <a:pt x="5472712" y="1767651"/>
                  </a:lnTo>
                  <a:lnTo>
                    <a:pt x="5422002" y="1776900"/>
                  </a:lnTo>
                  <a:lnTo>
                    <a:pt x="5372136" y="1788634"/>
                  </a:lnTo>
                  <a:lnTo>
                    <a:pt x="5323176" y="1802783"/>
                  </a:lnTo>
                  <a:lnTo>
                    <a:pt x="5275185" y="1819279"/>
                  </a:lnTo>
                  <a:lnTo>
                    <a:pt x="5228226" y="1838049"/>
                  </a:lnTo>
                  <a:lnTo>
                    <a:pt x="5182362" y="1859026"/>
                  </a:lnTo>
                  <a:lnTo>
                    <a:pt x="5178139" y="1809659"/>
                  </a:lnTo>
                  <a:lnTo>
                    <a:pt x="5172811" y="1760642"/>
                  </a:lnTo>
                  <a:lnTo>
                    <a:pt x="5166391" y="1711989"/>
                  </a:lnTo>
                  <a:lnTo>
                    <a:pt x="5158891" y="1663713"/>
                  </a:lnTo>
                  <a:lnTo>
                    <a:pt x="5150326" y="1615829"/>
                  </a:lnTo>
                  <a:lnTo>
                    <a:pt x="5140709" y="1568352"/>
                  </a:lnTo>
                  <a:lnTo>
                    <a:pt x="5130053" y="1521296"/>
                  </a:lnTo>
                  <a:lnTo>
                    <a:pt x="5118372" y="1474675"/>
                  </a:lnTo>
                  <a:lnTo>
                    <a:pt x="5105679" y="1428503"/>
                  </a:lnTo>
                  <a:lnTo>
                    <a:pt x="5091988" y="1382795"/>
                  </a:lnTo>
                  <a:lnTo>
                    <a:pt x="5077312" y="1337565"/>
                  </a:lnTo>
                  <a:lnTo>
                    <a:pt x="5061664" y="1292828"/>
                  </a:lnTo>
                  <a:lnTo>
                    <a:pt x="5045058" y="1248598"/>
                  </a:lnTo>
                  <a:lnTo>
                    <a:pt x="5027508" y="1204888"/>
                  </a:lnTo>
                  <a:lnTo>
                    <a:pt x="5009026" y="1161715"/>
                  </a:lnTo>
                  <a:lnTo>
                    <a:pt x="4989627" y="1119091"/>
                  </a:lnTo>
                  <a:lnTo>
                    <a:pt x="4969324" y="1077031"/>
                  </a:lnTo>
                  <a:lnTo>
                    <a:pt x="4948129" y="1035549"/>
                  </a:lnTo>
                  <a:lnTo>
                    <a:pt x="4926057" y="994661"/>
                  </a:lnTo>
                  <a:lnTo>
                    <a:pt x="4903121" y="954379"/>
                  </a:lnTo>
                  <a:lnTo>
                    <a:pt x="4879335" y="914719"/>
                  </a:lnTo>
                  <a:lnTo>
                    <a:pt x="4854711" y="875695"/>
                  </a:lnTo>
                  <a:lnTo>
                    <a:pt x="4829264" y="837321"/>
                  </a:lnTo>
                  <a:lnTo>
                    <a:pt x="4803006" y="799612"/>
                  </a:lnTo>
                  <a:lnTo>
                    <a:pt x="4775952" y="762581"/>
                  </a:lnTo>
                  <a:lnTo>
                    <a:pt x="4748114" y="726243"/>
                  </a:lnTo>
                  <a:lnTo>
                    <a:pt x="4719506" y="690613"/>
                  </a:lnTo>
                  <a:lnTo>
                    <a:pt x="4690142" y="655705"/>
                  </a:lnTo>
                  <a:lnTo>
                    <a:pt x="4660035" y="621532"/>
                  </a:lnTo>
                  <a:lnTo>
                    <a:pt x="4629198" y="588110"/>
                  </a:lnTo>
                  <a:lnTo>
                    <a:pt x="4597645" y="555453"/>
                  </a:lnTo>
                  <a:lnTo>
                    <a:pt x="4565389" y="523575"/>
                  </a:lnTo>
                  <a:lnTo>
                    <a:pt x="4532444" y="492491"/>
                  </a:lnTo>
                  <a:lnTo>
                    <a:pt x="4498822" y="462214"/>
                  </a:lnTo>
                  <a:lnTo>
                    <a:pt x="4464539" y="432760"/>
                  </a:lnTo>
                  <a:lnTo>
                    <a:pt x="4429606" y="404142"/>
                  </a:lnTo>
                  <a:lnTo>
                    <a:pt x="4394038" y="376374"/>
                  </a:lnTo>
                  <a:lnTo>
                    <a:pt x="4357848" y="349472"/>
                  </a:lnTo>
                  <a:lnTo>
                    <a:pt x="4321048" y="323449"/>
                  </a:lnTo>
                  <a:lnTo>
                    <a:pt x="4283654" y="298320"/>
                  </a:lnTo>
                  <a:lnTo>
                    <a:pt x="4245678" y="274099"/>
                  </a:lnTo>
                  <a:lnTo>
                    <a:pt x="4207133" y="250801"/>
                  </a:lnTo>
                  <a:lnTo>
                    <a:pt x="4168034" y="228439"/>
                  </a:lnTo>
                  <a:lnTo>
                    <a:pt x="4128392" y="207029"/>
                  </a:lnTo>
                  <a:lnTo>
                    <a:pt x="4088223" y="186584"/>
                  </a:lnTo>
                  <a:lnTo>
                    <a:pt x="4047539" y="167118"/>
                  </a:lnTo>
                  <a:lnTo>
                    <a:pt x="4006354" y="148647"/>
                  </a:lnTo>
                  <a:lnTo>
                    <a:pt x="3964681" y="131184"/>
                  </a:lnTo>
                  <a:lnTo>
                    <a:pt x="3922534" y="114744"/>
                  </a:lnTo>
                  <a:lnTo>
                    <a:pt x="3879926" y="99341"/>
                  </a:lnTo>
                  <a:lnTo>
                    <a:pt x="3836870" y="84990"/>
                  </a:lnTo>
                  <a:lnTo>
                    <a:pt x="3793380" y="71704"/>
                  </a:lnTo>
                  <a:lnTo>
                    <a:pt x="3749470" y="59498"/>
                  </a:lnTo>
                  <a:lnTo>
                    <a:pt x="3705152" y="48387"/>
                  </a:lnTo>
                  <a:lnTo>
                    <a:pt x="3660441" y="38384"/>
                  </a:lnTo>
                  <a:lnTo>
                    <a:pt x="3615349" y="29505"/>
                  </a:lnTo>
                  <a:lnTo>
                    <a:pt x="3569891" y="21763"/>
                  </a:lnTo>
                  <a:lnTo>
                    <a:pt x="3524079" y="15173"/>
                  </a:lnTo>
                  <a:lnTo>
                    <a:pt x="3477927" y="9749"/>
                  </a:lnTo>
                  <a:lnTo>
                    <a:pt x="3431449" y="5505"/>
                  </a:lnTo>
                  <a:lnTo>
                    <a:pt x="3384657" y="2456"/>
                  </a:lnTo>
                  <a:lnTo>
                    <a:pt x="3337566" y="616"/>
                  </a:lnTo>
                  <a:lnTo>
                    <a:pt x="3290189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40295" y="1627632"/>
              <a:ext cx="4062984" cy="9646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1267" y="3660491"/>
              <a:ext cx="1505784" cy="4513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22152" y="3819025"/>
              <a:ext cx="959284" cy="14129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1267" y="4292951"/>
              <a:ext cx="1505784" cy="4513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77073" y="3825125"/>
              <a:ext cx="991005" cy="13946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1267" y="4925450"/>
              <a:ext cx="1505784" cy="4528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27367" y="3825125"/>
              <a:ext cx="997056" cy="13946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28544" y="5388864"/>
              <a:ext cx="3730791" cy="123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46822" y="5687360"/>
              <a:ext cx="3727713" cy="123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83811" y="3265042"/>
              <a:ext cx="1522349" cy="8848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06870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950589" y="1703578"/>
            <a:ext cx="22536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Arial"/>
                <a:cs typeface="Arial"/>
              </a:rPr>
              <a:t>Computación en la</a:t>
            </a:r>
            <a:r>
              <a:rPr dirty="0" sz="1500" spc="-6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Nube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640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Características y </a:t>
            </a:r>
            <a:r>
              <a:rPr dirty="0"/>
              <a:t>Modelos </a:t>
            </a:r>
            <a:r>
              <a:rPr dirty="0" spc="-5"/>
              <a:t>de la</a:t>
            </a:r>
            <a:r>
              <a:rPr dirty="0" spc="-30"/>
              <a:t> </a:t>
            </a:r>
            <a:r>
              <a:rPr dirty="0"/>
              <a:t>Nube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5657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Modelos de Despliegue de la</a:t>
            </a:r>
            <a:r>
              <a:rPr dirty="0" sz="2800" spc="65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Nube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89404" y="1924815"/>
            <a:ext cx="2113788" cy="1857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47925" y="1534795"/>
            <a:ext cx="1475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Nube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Pública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50634" y="2156293"/>
            <a:ext cx="2927985" cy="1766570"/>
            <a:chOff x="6350634" y="2156293"/>
            <a:chExt cx="2927985" cy="1766570"/>
          </a:xfrm>
        </p:grpSpPr>
        <p:sp>
          <p:nvSpPr>
            <p:cNvPr id="14" name="object 14"/>
            <p:cNvSpPr/>
            <p:nvPr/>
          </p:nvSpPr>
          <p:spPr>
            <a:xfrm>
              <a:off x="7164323" y="2156460"/>
              <a:ext cx="2113787" cy="17663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218044" y="1610359"/>
            <a:ext cx="1995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Nube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Comunitaria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48739" y="5036820"/>
            <a:ext cx="3683508" cy="1481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97379" y="4526407"/>
            <a:ext cx="1481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Nube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Privada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1918" y="4526407"/>
            <a:ext cx="144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Nube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Híbrida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23759" y="4895088"/>
            <a:ext cx="1955292" cy="1764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06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Características y </a:t>
            </a:r>
            <a:r>
              <a:rPr dirty="0" sz="1800" b="1">
                <a:latin typeface="Arial"/>
                <a:cs typeface="Arial"/>
              </a:rPr>
              <a:t>Modelos </a:t>
            </a:r>
            <a:r>
              <a:rPr dirty="0" sz="1800" spc="-5" b="1">
                <a:latin typeface="Arial"/>
                <a:cs typeface="Arial"/>
              </a:rPr>
              <a:t>de la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298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Modelos de Entrega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de la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Nube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170432" y="2113788"/>
            <a:ext cx="4935855" cy="2036445"/>
            <a:chOff x="1170432" y="2113788"/>
            <a:chExt cx="4935855" cy="2036445"/>
          </a:xfrm>
        </p:grpSpPr>
        <p:sp>
          <p:nvSpPr>
            <p:cNvPr id="12" name="object 12"/>
            <p:cNvSpPr/>
            <p:nvPr/>
          </p:nvSpPr>
          <p:spPr>
            <a:xfrm>
              <a:off x="1170432" y="2113788"/>
              <a:ext cx="3483864" cy="17951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39774" y="1661287"/>
            <a:ext cx="40189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Arial"/>
                <a:cs typeface="Arial"/>
              </a:rPr>
              <a:t>Infrastructure-as-a-Service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(IaaS)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05728" y="2156293"/>
            <a:ext cx="3482340" cy="2184400"/>
            <a:chOff x="6205728" y="2156293"/>
            <a:chExt cx="3482340" cy="2184400"/>
          </a:xfrm>
        </p:grpSpPr>
        <p:sp>
          <p:nvSpPr>
            <p:cNvPr id="16" name="object 16"/>
            <p:cNvSpPr/>
            <p:nvPr/>
          </p:nvSpPr>
          <p:spPr>
            <a:xfrm>
              <a:off x="6205728" y="2159508"/>
              <a:ext cx="3482339" cy="21807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50635" y="2156293"/>
              <a:ext cx="1836800" cy="10422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532880" y="1661287"/>
            <a:ext cx="34956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Arial"/>
                <a:cs typeface="Arial"/>
              </a:rPr>
              <a:t>Platform-as-a-Service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(PaaS)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50335" y="4896611"/>
            <a:ext cx="3956304" cy="1708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26865" y="4526407"/>
            <a:ext cx="35382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Software-as-a-Service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(SaaS)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708" y="1804238"/>
            <a:ext cx="292290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2FA2DC"/>
                </a:solidFill>
                <a:latin typeface="Arial"/>
                <a:cs typeface="Arial"/>
              </a:rPr>
              <a:t>Recursos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03322" y="3214100"/>
            <a:ext cx="1129847" cy="11933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29022" y="2670429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44196" y="0"/>
                </a:moveTo>
                <a:lnTo>
                  <a:pt x="0" y="0"/>
                </a:lnTo>
                <a:lnTo>
                  <a:pt x="0" y="9144"/>
                </a:lnTo>
                <a:lnTo>
                  <a:pt x="44196" y="9144"/>
                </a:lnTo>
                <a:lnTo>
                  <a:pt x="441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58105" y="1404620"/>
            <a:ext cx="1957705" cy="239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5" b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https://raml.org/about-raml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6582" y="1891030"/>
            <a:ext cx="19164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https://www.openapis.org/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5058" y="2428494"/>
            <a:ext cx="43770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https://en.wikipedia.org/wiki/Representational_state_transfer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7503" y="2914650"/>
            <a:ext cx="4464050" cy="7010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https://es.wikipedia.org/wiki/Simple_Object_Access_Protocol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dirty="0" sz="1400" spc="-5">
                <a:solidFill>
                  <a:srgbClr val="0000FF"/>
                </a:solidFill>
                <a:latin typeface="Times New Roman"/>
                <a:cs typeface="Times New Roman"/>
                <a:hlinkClick r:id="rId13"/>
              </a:rPr>
              <a:t>https://swagger.io/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08" y="1804238"/>
            <a:ext cx="296100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2FA2DC"/>
                </a:solidFill>
                <a:latin typeface="Arial"/>
                <a:cs typeface="Arial"/>
              </a:rPr>
              <a:t>Ejercicios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0627" y="3219632"/>
            <a:ext cx="1155237" cy="914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95291" y="1992248"/>
            <a:ext cx="6099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Realizar </a:t>
            </a:r>
            <a:r>
              <a:rPr dirty="0" sz="1800" b="1">
                <a:latin typeface="Arial"/>
                <a:cs typeface="Arial"/>
              </a:rPr>
              <a:t>los </a:t>
            </a:r>
            <a:r>
              <a:rPr dirty="0" sz="1800" spc="-5" b="1">
                <a:latin typeface="Arial"/>
                <a:cs typeface="Arial"/>
              </a:rPr>
              <a:t>ejercicios del material </a:t>
            </a:r>
            <a:r>
              <a:rPr dirty="0" sz="1800" spc="-10" b="1">
                <a:latin typeface="Arial"/>
                <a:cs typeface="Arial"/>
              </a:rPr>
              <a:t>enviado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Arcitura.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5291" y="2540889"/>
            <a:ext cx="3275329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393065" indent="-3810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lvl="1" marL="393065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dirty="0" sz="1800" spc="-5">
                <a:latin typeface="Arial"/>
                <a:cs typeface="Arial"/>
              </a:rPr>
              <a:t>Rellenar espacios en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2870" y="3111246"/>
            <a:ext cx="1825625" cy="605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b="0">
                <a:latin typeface="Arial"/>
                <a:cs typeface="Arial"/>
              </a:rPr>
              <a:t>G</a:t>
            </a:r>
            <a:r>
              <a:rPr dirty="0" sz="3800" spc="10" b="0">
                <a:latin typeface="Arial"/>
                <a:cs typeface="Arial"/>
              </a:rPr>
              <a:t>r</a:t>
            </a:r>
            <a:r>
              <a:rPr dirty="0" sz="3800" b="0">
                <a:latin typeface="Arial"/>
                <a:cs typeface="Arial"/>
              </a:rPr>
              <a:t>acias.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148965" marR="5080" indent="-2408555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Mensajería e Interacción</a:t>
            </a:r>
            <a:r>
              <a:rPr dirty="0" sz="4400" spc="-60"/>
              <a:t> </a:t>
            </a:r>
            <a:r>
              <a:rPr dirty="0" sz="4400"/>
              <a:t>de  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0" y="2156293"/>
            <a:ext cx="12192000" cy="2610485"/>
            <a:chOff x="0" y="2156293"/>
            <a:chExt cx="12192000" cy="2610485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83810" y="3265043"/>
              <a:ext cx="1522349" cy="8848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06871" y="3209671"/>
              <a:ext cx="64135" cy="47625"/>
            </a:xfrm>
            <a:custGeom>
              <a:avLst/>
              <a:gdLst/>
              <a:ahLst/>
              <a:cxnLst/>
              <a:rect l="l" t="t" r="r" b="b"/>
              <a:pathLst>
                <a:path w="64135" h="47625">
                  <a:moveTo>
                    <a:pt x="54355" y="0"/>
                  </a:moveTo>
                  <a:lnTo>
                    <a:pt x="0" y="29337"/>
                  </a:lnTo>
                  <a:lnTo>
                    <a:pt x="9525" y="47116"/>
                  </a:lnTo>
                  <a:lnTo>
                    <a:pt x="63880" y="17779"/>
                  </a:lnTo>
                  <a:lnTo>
                    <a:pt x="54355" y="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50634" y="2156293"/>
              <a:ext cx="1836800" cy="1042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137" rIns="0" bIns="0" rtlCol="0" vert="horz">
            <a:spAutoFit/>
          </a:bodyPr>
          <a:lstStyle/>
          <a:p>
            <a:pPr marL="2704465" marR="5080" indent="-2274570">
              <a:lnSpc>
                <a:spcPct val="100000"/>
              </a:lnSpc>
              <a:spcBef>
                <a:spcPts val="100"/>
              </a:spcBef>
            </a:pPr>
            <a:r>
              <a:rPr dirty="0"/>
              <a:t>Consulta </a:t>
            </a:r>
            <a:r>
              <a:rPr dirty="0" spc="-5"/>
              <a:t>la programación de cursos para </a:t>
            </a:r>
            <a:r>
              <a:rPr dirty="0" spc="-15"/>
              <a:t>LATAM </a:t>
            </a:r>
            <a:r>
              <a:rPr dirty="0"/>
              <a:t>o </a:t>
            </a:r>
            <a:r>
              <a:rPr dirty="0" spc="-5"/>
              <a:t>contáctanos para </a:t>
            </a:r>
            <a:r>
              <a:rPr dirty="0"/>
              <a:t>los  </a:t>
            </a:r>
            <a:r>
              <a:rPr dirty="0" spc="-5"/>
              <a:t>entrenamientos </a:t>
            </a:r>
            <a:r>
              <a:rPr dirty="0" spc="-10"/>
              <a:t>en </a:t>
            </a:r>
            <a:r>
              <a:rPr dirty="0"/>
              <a:t>tu</a:t>
            </a:r>
            <a:r>
              <a:rPr dirty="0" spc="15"/>
              <a:t> </a:t>
            </a:r>
            <a:r>
              <a:rPr dirty="0" spc="-5"/>
              <a:t>empresa.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97429" y="3113659"/>
            <a:ext cx="759333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87094" marR="877569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3000 </a:t>
            </a:r>
            <a:r>
              <a:rPr dirty="0" sz="1800" spc="-5" b="1">
                <a:latin typeface="Arial"/>
                <a:cs typeface="Arial"/>
              </a:rPr>
              <a:t>Estudiantes satisfechos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100 Empresas capacitadas 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Un </a:t>
            </a:r>
            <a:r>
              <a:rPr dirty="0" sz="1800" b="1">
                <a:latin typeface="Arial"/>
                <a:cs typeface="Arial"/>
              </a:rPr>
              <a:t>portafolio </a:t>
            </a:r>
            <a:r>
              <a:rPr dirty="0" sz="1800" spc="-5" b="1">
                <a:latin typeface="Arial"/>
                <a:cs typeface="Arial"/>
              </a:rPr>
              <a:t>amplio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Cursos en </a:t>
            </a:r>
            <a:r>
              <a:rPr dirty="0" sz="1800" b="1">
                <a:latin typeface="Arial"/>
                <a:cs typeface="Arial"/>
              </a:rPr>
              <a:t>modalidad </a:t>
            </a:r>
            <a:r>
              <a:rPr dirty="0" sz="1800" spc="-10" b="1">
                <a:latin typeface="Arial"/>
                <a:cs typeface="Arial"/>
              </a:rPr>
              <a:t>evento, </a:t>
            </a:r>
            <a:r>
              <a:rPr dirty="0" sz="1800" b="1">
                <a:latin typeface="Arial"/>
                <a:cs typeface="Arial"/>
              </a:rPr>
              <a:t>online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privado.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Primer Partner Certificado </a:t>
            </a:r>
            <a:r>
              <a:rPr dirty="0" sz="1800" b="1">
                <a:latin typeface="Arial"/>
                <a:cs typeface="Arial"/>
              </a:rPr>
              <a:t>en </a:t>
            </a:r>
            <a:r>
              <a:rPr dirty="0" sz="1800" spc="-15" b="1">
                <a:latin typeface="Arial"/>
                <a:cs typeface="Arial"/>
              </a:rPr>
              <a:t>LATAM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10" b="1">
                <a:latin typeface="Arial"/>
                <a:cs typeface="Arial"/>
              </a:rPr>
              <a:t>Arcitura </a:t>
            </a:r>
            <a:r>
              <a:rPr dirty="0" sz="1800" spc="-5" b="1">
                <a:latin typeface="Arial"/>
                <a:cs typeface="Arial"/>
              </a:rPr>
              <a:t>desde hace </a:t>
            </a:r>
            <a:r>
              <a:rPr dirty="0" sz="1800" b="1">
                <a:latin typeface="Arial"/>
                <a:cs typeface="Arial"/>
              </a:rPr>
              <a:t>8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años.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Instructores </a:t>
            </a:r>
            <a:r>
              <a:rPr dirty="0" sz="1800" b="1">
                <a:latin typeface="Arial"/>
                <a:cs typeface="Arial"/>
              </a:rPr>
              <a:t>con </a:t>
            </a:r>
            <a:r>
              <a:rPr dirty="0" sz="1800" spc="-5" b="1">
                <a:latin typeface="Arial"/>
                <a:cs typeface="Arial"/>
              </a:rPr>
              <a:t>experiencia y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certificados.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24680" y="4135961"/>
            <a:ext cx="583565" cy="368935"/>
          </a:xfrm>
          <a:custGeom>
            <a:avLst/>
            <a:gdLst/>
            <a:ahLst/>
            <a:cxnLst/>
            <a:rect l="l" t="t" r="r" b="b"/>
            <a:pathLst>
              <a:path w="583564" h="368935">
                <a:moveTo>
                  <a:pt x="97155" y="172386"/>
                </a:moveTo>
                <a:lnTo>
                  <a:pt x="0" y="224837"/>
                </a:lnTo>
                <a:lnTo>
                  <a:pt x="77597" y="368855"/>
                </a:lnTo>
                <a:lnTo>
                  <a:pt x="96647" y="358568"/>
                </a:lnTo>
                <a:lnTo>
                  <a:pt x="61341" y="293163"/>
                </a:lnTo>
                <a:lnTo>
                  <a:pt x="92945" y="276145"/>
                </a:lnTo>
                <a:lnTo>
                  <a:pt x="52197" y="276145"/>
                </a:lnTo>
                <a:lnTo>
                  <a:pt x="28194" y="231568"/>
                </a:lnTo>
                <a:lnTo>
                  <a:pt x="106299" y="189404"/>
                </a:lnTo>
                <a:lnTo>
                  <a:pt x="97155" y="172386"/>
                </a:lnTo>
                <a:close/>
              </a:path>
              <a:path w="583564" h="368935">
                <a:moveTo>
                  <a:pt x="119888" y="239696"/>
                </a:moveTo>
                <a:lnTo>
                  <a:pt x="52197" y="276145"/>
                </a:lnTo>
                <a:lnTo>
                  <a:pt x="92945" y="276145"/>
                </a:lnTo>
                <a:lnTo>
                  <a:pt x="129032" y="256714"/>
                </a:lnTo>
                <a:lnTo>
                  <a:pt x="119888" y="239696"/>
                </a:lnTo>
                <a:close/>
              </a:path>
              <a:path w="583564" h="368935">
                <a:moveTo>
                  <a:pt x="204088" y="167624"/>
                </a:moveTo>
                <a:lnTo>
                  <a:pt x="165528" y="188483"/>
                </a:lnTo>
                <a:lnTo>
                  <a:pt x="154209" y="219037"/>
                </a:lnTo>
                <a:lnTo>
                  <a:pt x="155067" y="230790"/>
                </a:lnTo>
                <a:lnTo>
                  <a:pt x="171523" y="267549"/>
                </a:lnTo>
                <a:lnTo>
                  <a:pt x="209605" y="290574"/>
                </a:lnTo>
                <a:lnTo>
                  <a:pt x="220440" y="290417"/>
                </a:lnTo>
                <a:lnTo>
                  <a:pt x="231513" y="287855"/>
                </a:lnTo>
                <a:lnTo>
                  <a:pt x="242824" y="282876"/>
                </a:lnTo>
                <a:lnTo>
                  <a:pt x="251253" y="277665"/>
                </a:lnTo>
                <a:lnTo>
                  <a:pt x="257425" y="272462"/>
                </a:lnTo>
                <a:lnTo>
                  <a:pt x="221948" y="272462"/>
                </a:lnTo>
                <a:lnTo>
                  <a:pt x="215219" y="272415"/>
                </a:lnTo>
                <a:lnTo>
                  <a:pt x="184531" y="249856"/>
                </a:lnTo>
                <a:lnTo>
                  <a:pt x="212604" y="234743"/>
                </a:lnTo>
                <a:lnTo>
                  <a:pt x="177673" y="234743"/>
                </a:lnTo>
                <a:lnTo>
                  <a:pt x="175079" y="227770"/>
                </a:lnTo>
                <a:lnTo>
                  <a:pt x="173783" y="220964"/>
                </a:lnTo>
                <a:lnTo>
                  <a:pt x="173797" y="214348"/>
                </a:lnTo>
                <a:lnTo>
                  <a:pt x="204755" y="184769"/>
                </a:lnTo>
                <a:lnTo>
                  <a:pt x="246683" y="184769"/>
                </a:lnTo>
                <a:lnTo>
                  <a:pt x="244205" y="181943"/>
                </a:lnTo>
                <a:lnTo>
                  <a:pt x="235071" y="174867"/>
                </a:lnTo>
                <a:lnTo>
                  <a:pt x="225044" y="170100"/>
                </a:lnTo>
                <a:lnTo>
                  <a:pt x="214566" y="167719"/>
                </a:lnTo>
                <a:lnTo>
                  <a:pt x="204088" y="167624"/>
                </a:lnTo>
                <a:close/>
              </a:path>
              <a:path w="583564" h="368935">
                <a:moveTo>
                  <a:pt x="270637" y="224456"/>
                </a:moveTo>
                <a:lnTo>
                  <a:pt x="251079" y="232076"/>
                </a:lnTo>
                <a:lnTo>
                  <a:pt x="252476" y="240966"/>
                </a:lnTo>
                <a:lnTo>
                  <a:pt x="251714" y="248332"/>
                </a:lnTo>
                <a:lnTo>
                  <a:pt x="221948" y="272462"/>
                </a:lnTo>
                <a:lnTo>
                  <a:pt x="257425" y="272462"/>
                </a:lnTo>
                <a:lnTo>
                  <a:pt x="272161" y="241982"/>
                </a:lnTo>
                <a:lnTo>
                  <a:pt x="272113" y="233410"/>
                </a:lnTo>
                <a:lnTo>
                  <a:pt x="270637" y="224456"/>
                </a:lnTo>
                <a:close/>
              </a:path>
              <a:path w="583564" h="368935">
                <a:moveTo>
                  <a:pt x="248920" y="90725"/>
                </a:moveTo>
                <a:lnTo>
                  <a:pt x="231140" y="100250"/>
                </a:lnTo>
                <a:lnTo>
                  <a:pt x="308737" y="244395"/>
                </a:lnTo>
                <a:lnTo>
                  <a:pt x="326390" y="234870"/>
                </a:lnTo>
                <a:lnTo>
                  <a:pt x="248920" y="90725"/>
                </a:lnTo>
                <a:close/>
              </a:path>
              <a:path w="583564" h="368935">
                <a:moveTo>
                  <a:pt x="357632" y="83359"/>
                </a:moveTo>
                <a:lnTo>
                  <a:pt x="341503" y="92122"/>
                </a:lnTo>
                <a:lnTo>
                  <a:pt x="419227" y="236521"/>
                </a:lnTo>
                <a:lnTo>
                  <a:pt x="436880" y="226996"/>
                </a:lnTo>
                <a:lnTo>
                  <a:pt x="409575" y="176196"/>
                </a:lnTo>
                <a:lnTo>
                  <a:pt x="441015" y="176196"/>
                </a:lnTo>
                <a:lnTo>
                  <a:pt x="444119" y="174545"/>
                </a:lnTo>
                <a:lnTo>
                  <a:pt x="449832" y="170904"/>
                </a:lnTo>
                <a:lnTo>
                  <a:pt x="454961" y="166465"/>
                </a:lnTo>
                <a:lnTo>
                  <a:pt x="457110" y="163988"/>
                </a:lnTo>
                <a:lnTo>
                  <a:pt x="423021" y="163988"/>
                </a:lnTo>
                <a:lnTo>
                  <a:pt x="416653" y="163522"/>
                </a:lnTo>
                <a:lnTo>
                  <a:pt x="385953" y="136191"/>
                </a:lnTo>
                <a:lnTo>
                  <a:pt x="377434" y="108813"/>
                </a:lnTo>
                <a:lnTo>
                  <a:pt x="378079" y="100885"/>
                </a:lnTo>
                <a:lnTo>
                  <a:pt x="379221" y="96948"/>
                </a:lnTo>
                <a:lnTo>
                  <a:pt x="364871" y="96948"/>
                </a:lnTo>
                <a:lnTo>
                  <a:pt x="357632" y="83359"/>
                </a:lnTo>
                <a:close/>
              </a:path>
              <a:path w="583564" h="368935">
                <a:moveTo>
                  <a:pt x="246683" y="184769"/>
                </a:moveTo>
                <a:lnTo>
                  <a:pt x="204755" y="184769"/>
                </a:lnTo>
                <a:lnTo>
                  <a:pt x="211637" y="185197"/>
                </a:lnTo>
                <a:lnTo>
                  <a:pt x="218567" y="187245"/>
                </a:lnTo>
                <a:lnTo>
                  <a:pt x="224663" y="189658"/>
                </a:lnTo>
                <a:lnTo>
                  <a:pt x="230378" y="194992"/>
                </a:lnTo>
                <a:lnTo>
                  <a:pt x="235966" y="203374"/>
                </a:lnTo>
                <a:lnTo>
                  <a:pt x="177673" y="234743"/>
                </a:lnTo>
                <a:lnTo>
                  <a:pt x="212604" y="234743"/>
                </a:lnTo>
                <a:lnTo>
                  <a:pt x="262382" y="207946"/>
                </a:lnTo>
                <a:lnTo>
                  <a:pt x="261239" y="205787"/>
                </a:lnTo>
                <a:lnTo>
                  <a:pt x="260477" y="204136"/>
                </a:lnTo>
                <a:lnTo>
                  <a:pt x="252458" y="191353"/>
                </a:lnTo>
                <a:lnTo>
                  <a:pt x="246683" y="184769"/>
                </a:lnTo>
                <a:close/>
              </a:path>
              <a:path w="583564" h="368935">
                <a:moveTo>
                  <a:pt x="314960" y="106346"/>
                </a:moveTo>
                <a:lnTo>
                  <a:pt x="297307" y="115871"/>
                </a:lnTo>
                <a:lnTo>
                  <a:pt x="353568" y="220265"/>
                </a:lnTo>
                <a:lnTo>
                  <a:pt x="371221" y="210740"/>
                </a:lnTo>
                <a:lnTo>
                  <a:pt x="314960" y="106346"/>
                </a:lnTo>
                <a:close/>
              </a:path>
              <a:path w="583564" h="368935">
                <a:moveTo>
                  <a:pt x="441015" y="176196"/>
                </a:moveTo>
                <a:lnTo>
                  <a:pt x="409575" y="176196"/>
                </a:lnTo>
                <a:lnTo>
                  <a:pt x="414655" y="178355"/>
                </a:lnTo>
                <a:lnTo>
                  <a:pt x="420243" y="179371"/>
                </a:lnTo>
                <a:lnTo>
                  <a:pt x="432181" y="179371"/>
                </a:lnTo>
                <a:lnTo>
                  <a:pt x="438150" y="177720"/>
                </a:lnTo>
                <a:lnTo>
                  <a:pt x="441015" y="176196"/>
                </a:lnTo>
                <a:close/>
              </a:path>
              <a:path w="583564" h="368935">
                <a:moveTo>
                  <a:pt x="446537" y="76327"/>
                </a:moveTo>
                <a:lnTo>
                  <a:pt x="404352" y="76327"/>
                </a:lnTo>
                <a:lnTo>
                  <a:pt x="410700" y="76888"/>
                </a:lnTo>
                <a:lnTo>
                  <a:pt x="417322" y="78914"/>
                </a:lnTo>
                <a:lnTo>
                  <a:pt x="446424" y="114387"/>
                </a:lnTo>
                <a:lnTo>
                  <a:pt x="450528" y="132103"/>
                </a:lnTo>
                <a:lnTo>
                  <a:pt x="449961" y="139747"/>
                </a:lnTo>
                <a:lnTo>
                  <a:pt x="423021" y="163988"/>
                </a:lnTo>
                <a:lnTo>
                  <a:pt x="457110" y="163988"/>
                </a:lnTo>
                <a:lnTo>
                  <a:pt x="469691" y="134399"/>
                </a:lnTo>
                <a:lnTo>
                  <a:pt x="469620" y="126478"/>
                </a:lnTo>
                <a:lnTo>
                  <a:pt x="455499" y="87544"/>
                </a:lnTo>
                <a:lnTo>
                  <a:pt x="450770" y="81057"/>
                </a:lnTo>
                <a:lnTo>
                  <a:pt x="446537" y="76327"/>
                </a:lnTo>
                <a:close/>
              </a:path>
              <a:path w="583564" h="368935">
                <a:moveTo>
                  <a:pt x="515365" y="0"/>
                </a:moveTo>
                <a:lnTo>
                  <a:pt x="476805" y="20843"/>
                </a:lnTo>
                <a:lnTo>
                  <a:pt x="465488" y="51397"/>
                </a:lnTo>
                <a:lnTo>
                  <a:pt x="466359" y="63150"/>
                </a:lnTo>
                <a:lnTo>
                  <a:pt x="482925" y="99909"/>
                </a:lnTo>
                <a:lnTo>
                  <a:pt x="520884" y="122934"/>
                </a:lnTo>
                <a:lnTo>
                  <a:pt x="531733" y="122777"/>
                </a:lnTo>
                <a:lnTo>
                  <a:pt x="542843" y="120215"/>
                </a:lnTo>
                <a:lnTo>
                  <a:pt x="554228" y="115236"/>
                </a:lnTo>
                <a:lnTo>
                  <a:pt x="562584" y="110025"/>
                </a:lnTo>
                <a:lnTo>
                  <a:pt x="568723" y="104822"/>
                </a:lnTo>
                <a:lnTo>
                  <a:pt x="533225" y="104822"/>
                </a:lnTo>
                <a:lnTo>
                  <a:pt x="526496" y="104775"/>
                </a:lnTo>
                <a:lnTo>
                  <a:pt x="495808" y="82216"/>
                </a:lnTo>
                <a:lnTo>
                  <a:pt x="523881" y="67103"/>
                </a:lnTo>
                <a:lnTo>
                  <a:pt x="488950" y="67103"/>
                </a:lnTo>
                <a:lnTo>
                  <a:pt x="486369" y="60166"/>
                </a:lnTo>
                <a:lnTo>
                  <a:pt x="485060" y="53324"/>
                </a:lnTo>
                <a:lnTo>
                  <a:pt x="485074" y="46708"/>
                </a:lnTo>
                <a:lnTo>
                  <a:pt x="516064" y="17129"/>
                </a:lnTo>
                <a:lnTo>
                  <a:pt x="558026" y="17129"/>
                </a:lnTo>
                <a:lnTo>
                  <a:pt x="555545" y="14319"/>
                </a:lnTo>
                <a:lnTo>
                  <a:pt x="546367" y="7280"/>
                </a:lnTo>
                <a:lnTo>
                  <a:pt x="536321" y="2587"/>
                </a:lnTo>
                <a:lnTo>
                  <a:pt x="525843" y="132"/>
                </a:lnTo>
                <a:lnTo>
                  <a:pt x="515365" y="0"/>
                </a:lnTo>
                <a:close/>
              </a:path>
              <a:path w="583564" h="368935">
                <a:moveTo>
                  <a:pt x="581914" y="56816"/>
                </a:moveTo>
                <a:lnTo>
                  <a:pt x="562483" y="64436"/>
                </a:lnTo>
                <a:lnTo>
                  <a:pt x="563680" y="72818"/>
                </a:lnTo>
                <a:lnTo>
                  <a:pt x="563665" y="74342"/>
                </a:lnTo>
                <a:lnTo>
                  <a:pt x="533225" y="104822"/>
                </a:lnTo>
                <a:lnTo>
                  <a:pt x="568723" y="104822"/>
                </a:lnTo>
                <a:lnTo>
                  <a:pt x="583438" y="74342"/>
                </a:lnTo>
                <a:lnTo>
                  <a:pt x="583377" y="65690"/>
                </a:lnTo>
                <a:lnTo>
                  <a:pt x="581914" y="56816"/>
                </a:lnTo>
                <a:close/>
              </a:path>
              <a:path w="583564" h="368935">
                <a:moveTo>
                  <a:pt x="406965" y="58781"/>
                </a:moveTo>
                <a:lnTo>
                  <a:pt x="371348" y="78152"/>
                </a:lnTo>
                <a:lnTo>
                  <a:pt x="364871" y="96948"/>
                </a:lnTo>
                <a:lnTo>
                  <a:pt x="379221" y="96948"/>
                </a:lnTo>
                <a:lnTo>
                  <a:pt x="380124" y="93837"/>
                </a:lnTo>
                <a:lnTo>
                  <a:pt x="383206" y="87931"/>
                </a:lnTo>
                <a:lnTo>
                  <a:pt x="387312" y="83169"/>
                </a:lnTo>
                <a:lnTo>
                  <a:pt x="392430" y="79549"/>
                </a:lnTo>
                <a:lnTo>
                  <a:pt x="398266" y="77217"/>
                </a:lnTo>
                <a:lnTo>
                  <a:pt x="404352" y="76327"/>
                </a:lnTo>
                <a:lnTo>
                  <a:pt x="446537" y="76327"/>
                </a:lnTo>
                <a:lnTo>
                  <a:pt x="445541" y="75213"/>
                </a:lnTo>
                <a:lnTo>
                  <a:pt x="413893" y="58975"/>
                </a:lnTo>
                <a:lnTo>
                  <a:pt x="406965" y="58781"/>
                </a:lnTo>
                <a:close/>
              </a:path>
              <a:path w="583564" h="368935">
                <a:moveTo>
                  <a:pt x="293624" y="66722"/>
                </a:moveTo>
                <a:lnTo>
                  <a:pt x="275971" y="76247"/>
                </a:lnTo>
                <a:lnTo>
                  <a:pt x="286893" y="96567"/>
                </a:lnTo>
                <a:lnTo>
                  <a:pt x="304546" y="87042"/>
                </a:lnTo>
                <a:lnTo>
                  <a:pt x="293624" y="66722"/>
                </a:lnTo>
                <a:close/>
              </a:path>
              <a:path w="583564" h="368935">
                <a:moveTo>
                  <a:pt x="558026" y="17129"/>
                </a:moveTo>
                <a:lnTo>
                  <a:pt x="516064" y="17129"/>
                </a:lnTo>
                <a:lnTo>
                  <a:pt x="522970" y="17557"/>
                </a:lnTo>
                <a:lnTo>
                  <a:pt x="529971" y="19605"/>
                </a:lnTo>
                <a:lnTo>
                  <a:pt x="535940" y="22018"/>
                </a:lnTo>
                <a:lnTo>
                  <a:pt x="541655" y="27352"/>
                </a:lnTo>
                <a:lnTo>
                  <a:pt x="547243" y="35734"/>
                </a:lnTo>
                <a:lnTo>
                  <a:pt x="488950" y="67103"/>
                </a:lnTo>
                <a:lnTo>
                  <a:pt x="523881" y="67103"/>
                </a:lnTo>
                <a:lnTo>
                  <a:pt x="573659" y="40306"/>
                </a:lnTo>
                <a:lnTo>
                  <a:pt x="572516" y="38147"/>
                </a:lnTo>
                <a:lnTo>
                  <a:pt x="571754" y="36496"/>
                </a:lnTo>
                <a:lnTo>
                  <a:pt x="571246" y="35480"/>
                </a:lnTo>
                <a:lnTo>
                  <a:pt x="563842" y="23715"/>
                </a:lnTo>
                <a:lnTo>
                  <a:pt x="558026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083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Mensajería e Interacción de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4220" y="1604263"/>
            <a:ext cx="10589260" cy="18662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Independientemente del medio de implementación de los </a:t>
            </a:r>
            <a:r>
              <a:rPr dirty="0" sz="2000" spc="-5" b="1">
                <a:latin typeface="Arial"/>
                <a:cs typeface="Arial"/>
              </a:rPr>
              <a:t>servicios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>
                <a:latin typeface="Arial"/>
                <a:cs typeface="Arial"/>
              </a:rPr>
              <a:t>estos se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comunican  a </a:t>
            </a:r>
            <a:r>
              <a:rPr dirty="0" sz="2000" spc="-5" b="1">
                <a:latin typeface="Arial"/>
                <a:cs typeface="Arial"/>
              </a:rPr>
              <a:t>través </a:t>
            </a:r>
            <a:r>
              <a:rPr dirty="0" sz="2000" b="1">
                <a:latin typeface="Arial"/>
                <a:cs typeface="Arial"/>
              </a:rPr>
              <a:t>del intercambio de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mensajes.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Arial"/>
              <a:cs typeface="Arial"/>
            </a:endParaRPr>
          </a:p>
          <a:p>
            <a:pPr marL="12700" marR="2857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Dado que el </a:t>
            </a:r>
            <a:r>
              <a:rPr dirty="0" sz="2000" b="1">
                <a:latin typeface="Arial"/>
                <a:cs typeface="Arial"/>
              </a:rPr>
              <a:t>intercambio de mensajes puede no ser punto a punto debido a la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presencia  de capas intermedias</a:t>
            </a:r>
            <a:r>
              <a:rPr dirty="0" sz="2000">
                <a:latin typeface="Arial"/>
                <a:cs typeface="Arial"/>
              </a:rPr>
              <a:t>, es importante poder </a:t>
            </a:r>
            <a:r>
              <a:rPr dirty="0" sz="2000" b="1">
                <a:latin typeface="Arial"/>
                <a:cs typeface="Arial"/>
              </a:rPr>
              <a:t>identificar y distinguir el papel asumido </a:t>
            </a:r>
            <a:r>
              <a:rPr dirty="0" sz="2000">
                <a:latin typeface="Arial"/>
                <a:cs typeface="Arial"/>
              </a:rPr>
              <a:t>por  </a:t>
            </a:r>
            <a:r>
              <a:rPr dirty="0" sz="2000" b="1">
                <a:latin typeface="Arial"/>
                <a:cs typeface="Arial"/>
              </a:rPr>
              <a:t>cada participante en el intercambio de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mensajes.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302" y="4069156"/>
            <a:ext cx="3371850" cy="941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La unidad de</a:t>
            </a:r>
            <a:r>
              <a:rPr dirty="0" sz="2000" spc="-10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comunicación  de </a:t>
            </a: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los servicios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son los  mensajes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2586" y="5141950"/>
            <a:ext cx="1037998" cy="698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92288" y="4138040"/>
            <a:ext cx="3329304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Cada </a:t>
            </a:r>
            <a:r>
              <a:rPr dirty="0" sz="2000" spc="-5" b="1">
                <a:solidFill>
                  <a:srgbClr val="FD9200"/>
                </a:solidFill>
                <a:latin typeface="Arial"/>
                <a:cs typeface="Arial"/>
              </a:rPr>
              <a:t>servicio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asume un</a:t>
            </a:r>
            <a:r>
              <a:rPr dirty="0" sz="2000" spc="-7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rol  dentro de la</a:t>
            </a:r>
            <a:r>
              <a:rPr dirty="0" sz="2000" spc="-7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D9200"/>
                </a:solidFill>
                <a:latin typeface="Arial"/>
                <a:cs typeface="Arial"/>
              </a:rPr>
              <a:t>composición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02748" y="4948253"/>
            <a:ext cx="996903" cy="792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851147" y="3265042"/>
            <a:ext cx="3630295" cy="3474085"/>
            <a:chOff x="3851147" y="3265042"/>
            <a:chExt cx="3630295" cy="3474085"/>
          </a:xfrm>
        </p:grpSpPr>
        <p:sp>
          <p:nvSpPr>
            <p:cNvPr id="17" name="object 17"/>
            <p:cNvSpPr/>
            <p:nvPr/>
          </p:nvSpPr>
          <p:spPr>
            <a:xfrm>
              <a:off x="4014215" y="3686555"/>
              <a:ext cx="3300977" cy="24627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51147" y="6123432"/>
              <a:ext cx="3630167" cy="6156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24680" y="4135961"/>
              <a:ext cx="583565" cy="368935"/>
            </a:xfrm>
            <a:custGeom>
              <a:avLst/>
              <a:gdLst/>
              <a:ahLst/>
              <a:cxnLst/>
              <a:rect l="l" t="t" r="r" b="b"/>
              <a:pathLst>
                <a:path w="583564" h="368935">
                  <a:moveTo>
                    <a:pt x="97155" y="172386"/>
                  </a:moveTo>
                  <a:lnTo>
                    <a:pt x="0" y="224837"/>
                  </a:lnTo>
                  <a:lnTo>
                    <a:pt x="77597" y="368855"/>
                  </a:lnTo>
                  <a:lnTo>
                    <a:pt x="96647" y="358568"/>
                  </a:lnTo>
                  <a:lnTo>
                    <a:pt x="61341" y="293163"/>
                  </a:lnTo>
                  <a:lnTo>
                    <a:pt x="92945" y="276145"/>
                  </a:lnTo>
                  <a:lnTo>
                    <a:pt x="52197" y="276145"/>
                  </a:lnTo>
                  <a:lnTo>
                    <a:pt x="28194" y="231568"/>
                  </a:lnTo>
                  <a:lnTo>
                    <a:pt x="106299" y="189404"/>
                  </a:lnTo>
                  <a:lnTo>
                    <a:pt x="97155" y="172386"/>
                  </a:lnTo>
                  <a:close/>
                </a:path>
                <a:path w="583564" h="368935">
                  <a:moveTo>
                    <a:pt x="119888" y="239696"/>
                  </a:moveTo>
                  <a:lnTo>
                    <a:pt x="52197" y="276145"/>
                  </a:lnTo>
                  <a:lnTo>
                    <a:pt x="92945" y="276145"/>
                  </a:lnTo>
                  <a:lnTo>
                    <a:pt x="129032" y="256714"/>
                  </a:lnTo>
                  <a:lnTo>
                    <a:pt x="119888" y="239696"/>
                  </a:lnTo>
                  <a:close/>
                </a:path>
                <a:path w="583564" h="368935">
                  <a:moveTo>
                    <a:pt x="204088" y="167624"/>
                  </a:moveTo>
                  <a:lnTo>
                    <a:pt x="165528" y="188483"/>
                  </a:lnTo>
                  <a:lnTo>
                    <a:pt x="154209" y="219037"/>
                  </a:lnTo>
                  <a:lnTo>
                    <a:pt x="155067" y="230790"/>
                  </a:lnTo>
                  <a:lnTo>
                    <a:pt x="171523" y="267549"/>
                  </a:lnTo>
                  <a:lnTo>
                    <a:pt x="209605" y="290574"/>
                  </a:lnTo>
                  <a:lnTo>
                    <a:pt x="220440" y="290417"/>
                  </a:lnTo>
                  <a:lnTo>
                    <a:pt x="231513" y="287855"/>
                  </a:lnTo>
                  <a:lnTo>
                    <a:pt x="242824" y="282876"/>
                  </a:lnTo>
                  <a:lnTo>
                    <a:pt x="251253" y="277665"/>
                  </a:lnTo>
                  <a:lnTo>
                    <a:pt x="257425" y="272462"/>
                  </a:lnTo>
                  <a:lnTo>
                    <a:pt x="221948" y="272462"/>
                  </a:lnTo>
                  <a:lnTo>
                    <a:pt x="215219" y="272415"/>
                  </a:lnTo>
                  <a:lnTo>
                    <a:pt x="184531" y="249856"/>
                  </a:lnTo>
                  <a:lnTo>
                    <a:pt x="212604" y="234743"/>
                  </a:lnTo>
                  <a:lnTo>
                    <a:pt x="177673" y="234743"/>
                  </a:lnTo>
                  <a:lnTo>
                    <a:pt x="175079" y="227770"/>
                  </a:lnTo>
                  <a:lnTo>
                    <a:pt x="173783" y="220964"/>
                  </a:lnTo>
                  <a:lnTo>
                    <a:pt x="173797" y="214348"/>
                  </a:lnTo>
                  <a:lnTo>
                    <a:pt x="204755" y="184769"/>
                  </a:lnTo>
                  <a:lnTo>
                    <a:pt x="246683" y="184769"/>
                  </a:lnTo>
                  <a:lnTo>
                    <a:pt x="244205" y="181943"/>
                  </a:lnTo>
                  <a:lnTo>
                    <a:pt x="235071" y="174867"/>
                  </a:lnTo>
                  <a:lnTo>
                    <a:pt x="225044" y="170100"/>
                  </a:lnTo>
                  <a:lnTo>
                    <a:pt x="214566" y="167719"/>
                  </a:lnTo>
                  <a:lnTo>
                    <a:pt x="204088" y="167624"/>
                  </a:lnTo>
                  <a:close/>
                </a:path>
                <a:path w="583564" h="368935">
                  <a:moveTo>
                    <a:pt x="270637" y="224456"/>
                  </a:moveTo>
                  <a:lnTo>
                    <a:pt x="251079" y="232076"/>
                  </a:lnTo>
                  <a:lnTo>
                    <a:pt x="252476" y="240966"/>
                  </a:lnTo>
                  <a:lnTo>
                    <a:pt x="251714" y="248332"/>
                  </a:lnTo>
                  <a:lnTo>
                    <a:pt x="221948" y="272462"/>
                  </a:lnTo>
                  <a:lnTo>
                    <a:pt x="257425" y="272462"/>
                  </a:lnTo>
                  <a:lnTo>
                    <a:pt x="272161" y="241982"/>
                  </a:lnTo>
                  <a:lnTo>
                    <a:pt x="272113" y="233410"/>
                  </a:lnTo>
                  <a:lnTo>
                    <a:pt x="270637" y="224456"/>
                  </a:lnTo>
                  <a:close/>
                </a:path>
                <a:path w="583564" h="368935">
                  <a:moveTo>
                    <a:pt x="248920" y="90725"/>
                  </a:moveTo>
                  <a:lnTo>
                    <a:pt x="231140" y="100250"/>
                  </a:lnTo>
                  <a:lnTo>
                    <a:pt x="308737" y="244395"/>
                  </a:lnTo>
                  <a:lnTo>
                    <a:pt x="326390" y="234870"/>
                  </a:lnTo>
                  <a:lnTo>
                    <a:pt x="248920" y="90725"/>
                  </a:lnTo>
                  <a:close/>
                </a:path>
                <a:path w="583564" h="368935">
                  <a:moveTo>
                    <a:pt x="357632" y="83359"/>
                  </a:moveTo>
                  <a:lnTo>
                    <a:pt x="341503" y="92122"/>
                  </a:lnTo>
                  <a:lnTo>
                    <a:pt x="419227" y="236521"/>
                  </a:lnTo>
                  <a:lnTo>
                    <a:pt x="436880" y="226996"/>
                  </a:lnTo>
                  <a:lnTo>
                    <a:pt x="409575" y="176196"/>
                  </a:lnTo>
                  <a:lnTo>
                    <a:pt x="441015" y="176196"/>
                  </a:lnTo>
                  <a:lnTo>
                    <a:pt x="444119" y="174545"/>
                  </a:lnTo>
                  <a:lnTo>
                    <a:pt x="449832" y="170904"/>
                  </a:lnTo>
                  <a:lnTo>
                    <a:pt x="454961" y="166465"/>
                  </a:lnTo>
                  <a:lnTo>
                    <a:pt x="457110" y="163988"/>
                  </a:lnTo>
                  <a:lnTo>
                    <a:pt x="423021" y="163988"/>
                  </a:lnTo>
                  <a:lnTo>
                    <a:pt x="416653" y="163522"/>
                  </a:lnTo>
                  <a:lnTo>
                    <a:pt x="385953" y="136191"/>
                  </a:lnTo>
                  <a:lnTo>
                    <a:pt x="377434" y="108813"/>
                  </a:lnTo>
                  <a:lnTo>
                    <a:pt x="378079" y="100885"/>
                  </a:lnTo>
                  <a:lnTo>
                    <a:pt x="379221" y="96948"/>
                  </a:lnTo>
                  <a:lnTo>
                    <a:pt x="364871" y="96948"/>
                  </a:lnTo>
                  <a:lnTo>
                    <a:pt x="357632" y="83359"/>
                  </a:lnTo>
                  <a:close/>
                </a:path>
                <a:path w="583564" h="368935">
                  <a:moveTo>
                    <a:pt x="246683" y="184769"/>
                  </a:moveTo>
                  <a:lnTo>
                    <a:pt x="204755" y="184769"/>
                  </a:lnTo>
                  <a:lnTo>
                    <a:pt x="211637" y="185197"/>
                  </a:lnTo>
                  <a:lnTo>
                    <a:pt x="218567" y="187245"/>
                  </a:lnTo>
                  <a:lnTo>
                    <a:pt x="224663" y="189658"/>
                  </a:lnTo>
                  <a:lnTo>
                    <a:pt x="230378" y="194992"/>
                  </a:lnTo>
                  <a:lnTo>
                    <a:pt x="235966" y="203374"/>
                  </a:lnTo>
                  <a:lnTo>
                    <a:pt x="177673" y="234743"/>
                  </a:lnTo>
                  <a:lnTo>
                    <a:pt x="212604" y="234743"/>
                  </a:lnTo>
                  <a:lnTo>
                    <a:pt x="262382" y="207946"/>
                  </a:lnTo>
                  <a:lnTo>
                    <a:pt x="261239" y="205787"/>
                  </a:lnTo>
                  <a:lnTo>
                    <a:pt x="260477" y="204136"/>
                  </a:lnTo>
                  <a:lnTo>
                    <a:pt x="252458" y="191353"/>
                  </a:lnTo>
                  <a:lnTo>
                    <a:pt x="246683" y="184769"/>
                  </a:lnTo>
                  <a:close/>
                </a:path>
                <a:path w="583564" h="368935">
                  <a:moveTo>
                    <a:pt x="314960" y="106346"/>
                  </a:moveTo>
                  <a:lnTo>
                    <a:pt x="297307" y="115871"/>
                  </a:lnTo>
                  <a:lnTo>
                    <a:pt x="353568" y="220265"/>
                  </a:lnTo>
                  <a:lnTo>
                    <a:pt x="371221" y="210740"/>
                  </a:lnTo>
                  <a:lnTo>
                    <a:pt x="314960" y="106346"/>
                  </a:lnTo>
                  <a:close/>
                </a:path>
                <a:path w="583564" h="368935">
                  <a:moveTo>
                    <a:pt x="441015" y="176196"/>
                  </a:moveTo>
                  <a:lnTo>
                    <a:pt x="409575" y="176196"/>
                  </a:lnTo>
                  <a:lnTo>
                    <a:pt x="414655" y="178355"/>
                  </a:lnTo>
                  <a:lnTo>
                    <a:pt x="420243" y="179371"/>
                  </a:lnTo>
                  <a:lnTo>
                    <a:pt x="432181" y="179371"/>
                  </a:lnTo>
                  <a:lnTo>
                    <a:pt x="438150" y="177720"/>
                  </a:lnTo>
                  <a:lnTo>
                    <a:pt x="441015" y="176196"/>
                  </a:lnTo>
                  <a:close/>
                </a:path>
                <a:path w="583564" h="368935">
                  <a:moveTo>
                    <a:pt x="446537" y="76327"/>
                  </a:moveTo>
                  <a:lnTo>
                    <a:pt x="404352" y="76327"/>
                  </a:lnTo>
                  <a:lnTo>
                    <a:pt x="410700" y="76888"/>
                  </a:lnTo>
                  <a:lnTo>
                    <a:pt x="417322" y="78914"/>
                  </a:lnTo>
                  <a:lnTo>
                    <a:pt x="446424" y="114387"/>
                  </a:lnTo>
                  <a:lnTo>
                    <a:pt x="450528" y="132103"/>
                  </a:lnTo>
                  <a:lnTo>
                    <a:pt x="449961" y="139747"/>
                  </a:lnTo>
                  <a:lnTo>
                    <a:pt x="423021" y="163988"/>
                  </a:lnTo>
                  <a:lnTo>
                    <a:pt x="457110" y="163988"/>
                  </a:lnTo>
                  <a:lnTo>
                    <a:pt x="469691" y="134399"/>
                  </a:lnTo>
                  <a:lnTo>
                    <a:pt x="469620" y="126478"/>
                  </a:lnTo>
                  <a:lnTo>
                    <a:pt x="455499" y="87544"/>
                  </a:lnTo>
                  <a:lnTo>
                    <a:pt x="450770" y="81057"/>
                  </a:lnTo>
                  <a:lnTo>
                    <a:pt x="446537" y="76327"/>
                  </a:lnTo>
                  <a:close/>
                </a:path>
                <a:path w="583564" h="368935">
                  <a:moveTo>
                    <a:pt x="515365" y="0"/>
                  </a:moveTo>
                  <a:lnTo>
                    <a:pt x="476805" y="20843"/>
                  </a:lnTo>
                  <a:lnTo>
                    <a:pt x="465488" y="51397"/>
                  </a:lnTo>
                  <a:lnTo>
                    <a:pt x="466359" y="63150"/>
                  </a:lnTo>
                  <a:lnTo>
                    <a:pt x="482925" y="99909"/>
                  </a:lnTo>
                  <a:lnTo>
                    <a:pt x="520884" y="122934"/>
                  </a:lnTo>
                  <a:lnTo>
                    <a:pt x="531733" y="122777"/>
                  </a:lnTo>
                  <a:lnTo>
                    <a:pt x="542843" y="120215"/>
                  </a:lnTo>
                  <a:lnTo>
                    <a:pt x="554228" y="115236"/>
                  </a:lnTo>
                  <a:lnTo>
                    <a:pt x="562584" y="110025"/>
                  </a:lnTo>
                  <a:lnTo>
                    <a:pt x="568723" y="104822"/>
                  </a:lnTo>
                  <a:lnTo>
                    <a:pt x="533225" y="104822"/>
                  </a:lnTo>
                  <a:lnTo>
                    <a:pt x="526496" y="104775"/>
                  </a:lnTo>
                  <a:lnTo>
                    <a:pt x="495808" y="82216"/>
                  </a:lnTo>
                  <a:lnTo>
                    <a:pt x="523881" y="67103"/>
                  </a:lnTo>
                  <a:lnTo>
                    <a:pt x="488950" y="67103"/>
                  </a:lnTo>
                  <a:lnTo>
                    <a:pt x="486369" y="60166"/>
                  </a:lnTo>
                  <a:lnTo>
                    <a:pt x="485060" y="53324"/>
                  </a:lnTo>
                  <a:lnTo>
                    <a:pt x="485074" y="46708"/>
                  </a:lnTo>
                  <a:lnTo>
                    <a:pt x="516064" y="17129"/>
                  </a:lnTo>
                  <a:lnTo>
                    <a:pt x="558026" y="17129"/>
                  </a:lnTo>
                  <a:lnTo>
                    <a:pt x="555545" y="14319"/>
                  </a:lnTo>
                  <a:lnTo>
                    <a:pt x="546367" y="7280"/>
                  </a:lnTo>
                  <a:lnTo>
                    <a:pt x="536321" y="2587"/>
                  </a:lnTo>
                  <a:lnTo>
                    <a:pt x="525843" y="132"/>
                  </a:lnTo>
                  <a:lnTo>
                    <a:pt x="515365" y="0"/>
                  </a:lnTo>
                  <a:close/>
                </a:path>
                <a:path w="583564" h="368935">
                  <a:moveTo>
                    <a:pt x="581914" y="56816"/>
                  </a:moveTo>
                  <a:lnTo>
                    <a:pt x="562483" y="64436"/>
                  </a:lnTo>
                  <a:lnTo>
                    <a:pt x="563680" y="72818"/>
                  </a:lnTo>
                  <a:lnTo>
                    <a:pt x="563665" y="74342"/>
                  </a:lnTo>
                  <a:lnTo>
                    <a:pt x="533225" y="104822"/>
                  </a:lnTo>
                  <a:lnTo>
                    <a:pt x="568723" y="104822"/>
                  </a:lnTo>
                  <a:lnTo>
                    <a:pt x="583438" y="74342"/>
                  </a:lnTo>
                  <a:lnTo>
                    <a:pt x="583377" y="65690"/>
                  </a:lnTo>
                  <a:lnTo>
                    <a:pt x="581914" y="56816"/>
                  </a:lnTo>
                  <a:close/>
                </a:path>
                <a:path w="583564" h="368935">
                  <a:moveTo>
                    <a:pt x="406965" y="58781"/>
                  </a:moveTo>
                  <a:lnTo>
                    <a:pt x="371348" y="78152"/>
                  </a:lnTo>
                  <a:lnTo>
                    <a:pt x="364871" y="96948"/>
                  </a:lnTo>
                  <a:lnTo>
                    <a:pt x="379221" y="96948"/>
                  </a:lnTo>
                  <a:lnTo>
                    <a:pt x="380124" y="93837"/>
                  </a:lnTo>
                  <a:lnTo>
                    <a:pt x="383206" y="87931"/>
                  </a:lnTo>
                  <a:lnTo>
                    <a:pt x="387312" y="83169"/>
                  </a:lnTo>
                  <a:lnTo>
                    <a:pt x="392430" y="79549"/>
                  </a:lnTo>
                  <a:lnTo>
                    <a:pt x="398266" y="77217"/>
                  </a:lnTo>
                  <a:lnTo>
                    <a:pt x="404352" y="76327"/>
                  </a:lnTo>
                  <a:lnTo>
                    <a:pt x="446537" y="76327"/>
                  </a:lnTo>
                  <a:lnTo>
                    <a:pt x="445541" y="75213"/>
                  </a:lnTo>
                  <a:lnTo>
                    <a:pt x="413893" y="58975"/>
                  </a:lnTo>
                  <a:lnTo>
                    <a:pt x="406965" y="58781"/>
                  </a:lnTo>
                  <a:close/>
                </a:path>
                <a:path w="583564" h="368935">
                  <a:moveTo>
                    <a:pt x="293624" y="66722"/>
                  </a:moveTo>
                  <a:lnTo>
                    <a:pt x="275971" y="76247"/>
                  </a:lnTo>
                  <a:lnTo>
                    <a:pt x="286893" y="96567"/>
                  </a:lnTo>
                  <a:lnTo>
                    <a:pt x="304546" y="87042"/>
                  </a:lnTo>
                  <a:lnTo>
                    <a:pt x="293624" y="66722"/>
                  </a:lnTo>
                  <a:close/>
                </a:path>
                <a:path w="583564" h="368935">
                  <a:moveTo>
                    <a:pt x="558026" y="17129"/>
                  </a:moveTo>
                  <a:lnTo>
                    <a:pt x="516064" y="17129"/>
                  </a:lnTo>
                  <a:lnTo>
                    <a:pt x="522970" y="17557"/>
                  </a:lnTo>
                  <a:lnTo>
                    <a:pt x="529971" y="19605"/>
                  </a:lnTo>
                  <a:lnTo>
                    <a:pt x="535940" y="22018"/>
                  </a:lnTo>
                  <a:lnTo>
                    <a:pt x="541655" y="27352"/>
                  </a:lnTo>
                  <a:lnTo>
                    <a:pt x="547243" y="35734"/>
                  </a:lnTo>
                  <a:lnTo>
                    <a:pt x="488950" y="67103"/>
                  </a:lnTo>
                  <a:lnTo>
                    <a:pt x="523881" y="67103"/>
                  </a:lnTo>
                  <a:lnTo>
                    <a:pt x="573659" y="40306"/>
                  </a:lnTo>
                  <a:lnTo>
                    <a:pt x="572516" y="38147"/>
                  </a:lnTo>
                  <a:lnTo>
                    <a:pt x="571754" y="36496"/>
                  </a:lnTo>
                  <a:lnTo>
                    <a:pt x="571246" y="35480"/>
                  </a:lnTo>
                  <a:lnTo>
                    <a:pt x="563842" y="23715"/>
                  </a:lnTo>
                  <a:lnTo>
                    <a:pt x="558026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83810" y="3265042"/>
              <a:ext cx="1522349" cy="8848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6206871" y="3209670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54355" y="0"/>
                </a:moveTo>
                <a:lnTo>
                  <a:pt x="0" y="29337"/>
                </a:lnTo>
                <a:lnTo>
                  <a:pt x="9525" y="47116"/>
                </a:lnTo>
                <a:lnTo>
                  <a:pt x="63880" y="17779"/>
                </a:lnTo>
                <a:lnTo>
                  <a:pt x="54355" y="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319" y="1754123"/>
            <a:ext cx="6442075" cy="4808855"/>
            <a:chOff x="205319" y="1754123"/>
            <a:chExt cx="6442075" cy="4808855"/>
          </a:xfrm>
        </p:grpSpPr>
        <p:sp>
          <p:nvSpPr>
            <p:cNvPr id="3" name="object 3"/>
            <p:cNvSpPr/>
            <p:nvPr/>
          </p:nvSpPr>
          <p:spPr>
            <a:xfrm>
              <a:off x="205319" y="1754123"/>
              <a:ext cx="6441685" cy="4808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5947" y="5963411"/>
              <a:ext cx="3235452" cy="548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839" y="216534"/>
            <a:ext cx="4083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Mensajería e Interacción de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9718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Roles de</a:t>
            </a:r>
            <a:r>
              <a:rPr dirty="0" sz="2800" spc="-6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769989" y="1862454"/>
            <a:ext cx="1626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Consumi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7038" y="1427117"/>
            <a:ext cx="9517449" cy="2056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85864" y="2475738"/>
            <a:ext cx="1403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4D80"/>
                </a:solidFill>
                <a:latin typeface="Arial"/>
                <a:cs typeface="Arial"/>
              </a:rPr>
              <a:t>Proveedores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9942" y="195237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230" algn="l"/>
              </a:tabLst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C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	</a:t>
            </a:r>
            <a:r>
              <a:rPr dirty="0" baseline="1543" sz="2700" spc="-7" b="1">
                <a:solidFill>
                  <a:srgbClr val="004D80"/>
                </a:solidFill>
                <a:latin typeface="Arial"/>
                <a:cs typeface="Arial"/>
              </a:rPr>
              <a:t>P</a:t>
            </a:r>
            <a:endParaRPr baseline="1543" sz="2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2883" y="3645789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4D80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27451" y="4831207"/>
            <a:ext cx="178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4D80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6531" y="3273678"/>
            <a:ext cx="1599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99185E"/>
                </a:solidFill>
                <a:latin typeface="Arial"/>
                <a:cs typeface="Arial"/>
              </a:rPr>
              <a:t>Intermediarios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8052" y="196519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7296" y="3629990"/>
            <a:ext cx="593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C </a:t>
            </a:r>
            <a:r>
              <a:rPr dirty="0" baseline="3086" sz="2700" b="1">
                <a:solidFill>
                  <a:srgbClr val="004D80"/>
                </a:solidFill>
                <a:latin typeface="Arial"/>
                <a:cs typeface="Arial"/>
              </a:rPr>
              <a:t>P</a:t>
            </a:r>
            <a:r>
              <a:rPr dirty="0" baseline="3086" sz="2700" spc="-202" b="1">
                <a:solidFill>
                  <a:srgbClr val="004D8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00142" y="4831207"/>
            <a:ext cx="89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9185E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5195" y="2627452"/>
            <a:ext cx="5461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dirty="0" baseline="3086" sz="2700" spc="-7" b="1">
                <a:solidFill>
                  <a:srgbClr val="FD9200"/>
                </a:solidFill>
                <a:latin typeface="Arial"/>
                <a:cs typeface="Arial"/>
              </a:rPr>
              <a:t>C</a:t>
            </a:r>
            <a:r>
              <a:rPr dirty="0" baseline="3086" sz="2700" spc="-7" b="1">
                <a:solidFill>
                  <a:srgbClr val="FD9200"/>
                </a:solidFill>
                <a:latin typeface="Arial"/>
                <a:cs typeface="Arial"/>
              </a:rPr>
              <a:t>	</a:t>
            </a:r>
            <a:r>
              <a:rPr dirty="0" sz="1800" b="1">
                <a:solidFill>
                  <a:srgbClr val="88F94E"/>
                </a:solidFill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0965" y="5745276"/>
            <a:ext cx="568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3086" sz="2700" b="1">
                <a:solidFill>
                  <a:srgbClr val="004D80"/>
                </a:solidFill>
                <a:latin typeface="Arial"/>
                <a:cs typeface="Arial"/>
              </a:rPr>
              <a:t>P</a:t>
            </a:r>
            <a:r>
              <a:rPr dirty="0" baseline="3086" sz="2700" spc="-150" b="1">
                <a:solidFill>
                  <a:srgbClr val="004D8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ED220C"/>
                </a:solidFill>
                <a:latin typeface="Arial"/>
                <a:cs typeface="Arial"/>
              </a:rPr>
              <a:t>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58178" y="5098160"/>
            <a:ext cx="184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88F94E"/>
                </a:solidFill>
                <a:latin typeface="Arial"/>
                <a:cs typeface="Arial"/>
              </a:rPr>
              <a:t>Remitente</a:t>
            </a:r>
            <a:r>
              <a:rPr dirty="0" sz="1800" spc="-50" b="1">
                <a:solidFill>
                  <a:srgbClr val="88F94E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88F94E"/>
                </a:solidFill>
                <a:latin typeface="Arial"/>
                <a:cs typeface="Arial"/>
              </a:rPr>
              <a:t>Inicial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76719" y="5936081"/>
            <a:ext cx="1788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D220C"/>
                </a:solidFill>
                <a:latin typeface="Arial"/>
                <a:cs typeface="Arial"/>
              </a:rPr>
              <a:t>Último</a:t>
            </a:r>
            <a:r>
              <a:rPr dirty="0" sz="1800" spc="-45" b="1">
                <a:solidFill>
                  <a:srgbClr val="ED220C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ED220C"/>
                </a:solidFill>
                <a:latin typeface="Arial"/>
                <a:cs typeface="Arial"/>
              </a:rPr>
              <a:t>Receptor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23756" y="3273678"/>
            <a:ext cx="191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Existen </a:t>
            </a:r>
            <a:r>
              <a:rPr dirty="0" sz="1800" b="1">
                <a:latin typeface="Arial"/>
                <a:cs typeface="Arial"/>
              </a:rPr>
              <a:t>dos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tipos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31522" y="3742798"/>
            <a:ext cx="4146898" cy="5359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34060" y="4459997"/>
            <a:ext cx="4215342" cy="1710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3810" y="3265042"/>
            <a:ext cx="1522349" cy="884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24681" y="3209670"/>
            <a:ext cx="2346325" cy="1295400"/>
          </a:xfrm>
          <a:custGeom>
            <a:avLst/>
            <a:gdLst/>
            <a:ahLst/>
            <a:cxnLst/>
            <a:rect l="l" t="t" r="r" b="b"/>
            <a:pathLst>
              <a:path w="2346325" h="1295400">
                <a:moveTo>
                  <a:pt x="129032" y="1183005"/>
                </a:moveTo>
                <a:lnTo>
                  <a:pt x="119888" y="1165987"/>
                </a:lnTo>
                <a:lnTo>
                  <a:pt x="52197" y="1202436"/>
                </a:lnTo>
                <a:lnTo>
                  <a:pt x="28194" y="1157859"/>
                </a:lnTo>
                <a:lnTo>
                  <a:pt x="106299" y="1115695"/>
                </a:lnTo>
                <a:lnTo>
                  <a:pt x="97155" y="1098677"/>
                </a:lnTo>
                <a:lnTo>
                  <a:pt x="0" y="1151128"/>
                </a:lnTo>
                <a:lnTo>
                  <a:pt x="77597" y="1295146"/>
                </a:lnTo>
                <a:lnTo>
                  <a:pt x="96647" y="1284859"/>
                </a:lnTo>
                <a:lnTo>
                  <a:pt x="61341" y="1219454"/>
                </a:lnTo>
                <a:lnTo>
                  <a:pt x="92938" y="1202436"/>
                </a:lnTo>
                <a:lnTo>
                  <a:pt x="129032" y="1183005"/>
                </a:lnTo>
                <a:close/>
              </a:path>
              <a:path w="2346325" h="1295400">
                <a:moveTo>
                  <a:pt x="272161" y="1168285"/>
                </a:moveTo>
                <a:lnTo>
                  <a:pt x="272110" y="1159713"/>
                </a:lnTo>
                <a:lnTo>
                  <a:pt x="270637" y="1150747"/>
                </a:lnTo>
                <a:lnTo>
                  <a:pt x="251079" y="1158367"/>
                </a:lnTo>
                <a:lnTo>
                  <a:pt x="252476" y="1167257"/>
                </a:lnTo>
                <a:lnTo>
                  <a:pt x="251714" y="1174623"/>
                </a:lnTo>
                <a:lnTo>
                  <a:pt x="221945" y="1198753"/>
                </a:lnTo>
                <a:lnTo>
                  <a:pt x="215214" y="1198714"/>
                </a:lnTo>
                <a:lnTo>
                  <a:pt x="184531" y="1176147"/>
                </a:lnTo>
                <a:lnTo>
                  <a:pt x="212598" y="1161034"/>
                </a:lnTo>
                <a:lnTo>
                  <a:pt x="262382" y="1134237"/>
                </a:lnTo>
                <a:lnTo>
                  <a:pt x="261239" y="1132078"/>
                </a:lnTo>
                <a:lnTo>
                  <a:pt x="235966" y="1101877"/>
                </a:lnTo>
                <a:lnTo>
                  <a:pt x="235966" y="1129665"/>
                </a:lnTo>
                <a:lnTo>
                  <a:pt x="177673" y="1161034"/>
                </a:lnTo>
                <a:lnTo>
                  <a:pt x="175069" y="1154061"/>
                </a:lnTo>
                <a:lnTo>
                  <a:pt x="173774" y="1147254"/>
                </a:lnTo>
                <a:lnTo>
                  <a:pt x="173786" y="1140650"/>
                </a:lnTo>
                <a:lnTo>
                  <a:pt x="204749" y="1111059"/>
                </a:lnTo>
                <a:lnTo>
                  <a:pt x="211632" y="1111491"/>
                </a:lnTo>
                <a:lnTo>
                  <a:pt x="218567" y="1113536"/>
                </a:lnTo>
                <a:lnTo>
                  <a:pt x="224663" y="1115949"/>
                </a:lnTo>
                <a:lnTo>
                  <a:pt x="230378" y="1121283"/>
                </a:lnTo>
                <a:lnTo>
                  <a:pt x="235966" y="1129665"/>
                </a:lnTo>
                <a:lnTo>
                  <a:pt x="235966" y="1101877"/>
                </a:lnTo>
                <a:lnTo>
                  <a:pt x="235064" y="1101166"/>
                </a:lnTo>
                <a:lnTo>
                  <a:pt x="225044" y="1096391"/>
                </a:lnTo>
                <a:lnTo>
                  <a:pt x="214553" y="1094016"/>
                </a:lnTo>
                <a:lnTo>
                  <a:pt x="204076" y="1093914"/>
                </a:lnTo>
                <a:lnTo>
                  <a:pt x="193611" y="1096111"/>
                </a:lnTo>
                <a:lnTo>
                  <a:pt x="159677" y="1123810"/>
                </a:lnTo>
                <a:lnTo>
                  <a:pt x="154203" y="1145336"/>
                </a:lnTo>
                <a:lnTo>
                  <a:pt x="155067" y="1157084"/>
                </a:lnTo>
                <a:lnTo>
                  <a:pt x="171513" y="1193850"/>
                </a:lnTo>
                <a:lnTo>
                  <a:pt x="209600" y="1216875"/>
                </a:lnTo>
                <a:lnTo>
                  <a:pt x="220433" y="1216710"/>
                </a:lnTo>
                <a:lnTo>
                  <a:pt x="231508" y="1214158"/>
                </a:lnTo>
                <a:lnTo>
                  <a:pt x="242824" y="1209167"/>
                </a:lnTo>
                <a:lnTo>
                  <a:pt x="251244" y="1203960"/>
                </a:lnTo>
                <a:lnTo>
                  <a:pt x="257416" y="1198753"/>
                </a:lnTo>
                <a:lnTo>
                  <a:pt x="258254" y="1198054"/>
                </a:lnTo>
                <a:lnTo>
                  <a:pt x="263817" y="1191488"/>
                </a:lnTo>
                <a:lnTo>
                  <a:pt x="267970" y="1184275"/>
                </a:lnTo>
                <a:lnTo>
                  <a:pt x="270776" y="1176464"/>
                </a:lnTo>
                <a:lnTo>
                  <a:pt x="272161" y="1168285"/>
                </a:lnTo>
                <a:close/>
              </a:path>
              <a:path w="2346325" h="1295400">
                <a:moveTo>
                  <a:pt x="304546" y="1013333"/>
                </a:moveTo>
                <a:lnTo>
                  <a:pt x="293624" y="993013"/>
                </a:lnTo>
                <a:lnTo>
                  <a:pt x="275971" y="1002538"/>
                </a:lnTo>
                <a:lnTo>
                  <a:pt x="286893" y="1022858"/>
                </a:lnTo>
                <a:lnTo>
                  <a:pt x="304546" y="1013333"/>
                </a:lnTo>
                <a:close/>
              </a:path>
              <a:path w="2346325" h="1295400">
                <a:moveTo>
                  <a:pt x="326390" y="1161161"/>
                </a:moveTo>
                <a:lnTo>
                  <a:pt x="248920" y="1017016"/>
                </a:lnTo>
                <a:lnTo>
                  <a:pt x="231140" y="1026541"/>
                </a:lnTo>
                <a:lnTo>
                  <a:pt x="308737" y="1170686"/>
                </a:lnTo>
                <a:lnTo>
                  <a:pt x="326390" y="1161161"/>
                </a:lnTo>
                <a:close/>
              </a:path>
              <a:path w="2346325" h="1295400">
                <a:moveTo>
                  <a:pt x="371221" y="1137031"/>
                </a:moveTo>
                <a:lnTo>
                  <a:pt x="314960" y="1032637"/>
                </a:lnTo>
                <a:lnTo>
                  <a:pt x="297307" y="1042162"/>
                </a:lnTo>
                <a:lnTo>
                  <a:pt x="353568" y="1146556"/>
                </a:lnTo>
                <a:lnTo>
                  <a:pt x="371221" y="1137031"/>
                </a:lnTo>
                <a:close/>
              </a:path>
              <a:path w="2346325" h="1295400">
                <a:moveTo>
                  <a:pt x="469684" y="1060691"/>
                </a:moveTo>
                <a:lnTo>
                  <a:pt x="459740" y="1020953"/>
                </a:lnTo>
                <a:lnTo>
                  <a:pt x="450519" y="1007084"/>
                </a:lnTo>
                <a:lnTo>
                  <a:pt x="450519" y="1058405"/>
                </a:lnTo>
                <a:lnTo>
                  <a:pt x="449961" y="1066038"/>
                </a:lnTo>
                <a:lnTo>
                  <a:pt x="423011" y="1090282"/>
                </a:lnTo>
                <a:lnTo>
                  <a:pt x="416648" y="1089825"/>
                </a:lnTo>
                <a:lnTo>
                  <a:pt x="385953" y="1062482"/>
                </a:lnTo>
                <a:lnTo>
                  <a:pt x="377431" y="1035113"/>
                </a:lnTo>
                <a:lnTo>
                  <a:pt x="378079" y="1027176"/>
                </a:lnTo>
                <a:lnTo>
                  <a:pt x="404342" y="1002626"/>
                </a:lnTo>
                <a:lnTo>
                  <a:pt x="410692" y="1003185"/>
                </a:lnTo>
                <a:lnTo>
                  <a:pt x="441706" y="1030605"/>
                </a:lnTo>
                <a:lnTo>
                  <a:pt x="450519" y="1058405"/>
                </a:lnTo>
                <a:lnTo>
                  <a:pt x="450519" y="1007084"/>
                </a:lnTo>
                <a:lnTo>
                  <a:pt x="446532" y="1002626"/>
                </a:lnTo>
                <a:lnTo>
                  <a:pt x="445541" y="1001509"/>
                </a:lnTo>
                <a:lnTo>
                  <a:pt x="439801" y="996315"/>
                </a:lnTo>
                <a:lnTo>
                  <a:pt x="406958" y="985075"/>
                </a:lnTo>
                <a:lnTo>
                  <a:pt x="400088" y="986002"/>
                </a:lnTo>
                <a:lnTo>
                  <a:pt x="368046" y="1009650"/>
                </a:lnTo>
                <a:lnTo>
                  <a:pt x="364871" y="1023239"/>
                </a:lnTo>
                <a:lnTo>
                  <a:pt x="357632" y="1009650"/>
                </a:lnTo>
                <a:lnTo>
                  <a:pt x="341503" y="1018413"/>
                </a:lnTo>
                <a:lnTo>
                  <a:pt x="419227" y="1162812"/>
                </a:lnTo>
                <a:lnTo>
                  <a:pt x="436880" y="1153287"/>
                </a:lnTo>
                <a:lnTo>
                  <a:pt x="409575" y="1102487"/>
                </a:lnTo>
                <a:lnTo>
                  <a:pt x="414655" y="1104646"/>
                </a:lnTo>
                <a:lnTo>
                  <a:pt x="420243" y="1105662"/>
                </a:lnTo>
                <a:lnTo>
                  <a:pt x="432181" y="1105662"/>
                </a:lnTo>
                <a:lnTo>
                  <a:pt x="438150" y="1104011"/>
                </a:lnTo>
                <a:lnTo>
                  <a:pt x="441007" y="1102487"/>
                </a:lnTo>
                <a:lnTo>
                  <a:pt x="444119" y="1100836"/>
                </a:lnTo>
                <a:lnTo>
                  <a:pt x="449821" y="1097203"/>
                </a:lnTo>
                <a:lnTo>
                  <a:pt x="454952" y="1092758"/>
                </a:lnTo>
                <a:lnTo>
                  <a:pt x="457098" y="1090282"/>
                </a:lnTo>
                <a:lnTo>
                  <a:pt x="459486" y="1087539"/>
                </a:lnTo>
                <a:lnTo>
                  <a:pt x="463423" y="1081532"/>
                </a:lnTo>
                <a:lnTo>
                  <a:pt x="466585" y="1075016"/>
                </a:lnTo>
                <a:lnTo>
                  <a:pt x="468668" y="1068057"/>
                </a:lnTo>
                <a:lnTo>
                  <a:pt x="469684" y="1060691"/>
                </a:lnTo>
                <a:close/>
              </a:path>
              <a:path w="2346325" h="1295400">
                <a:moveTo>
                  <a:pt x="583425" y="1000633"/>
                </a:moveTo>
                <a:lnTo>
                  <a:pt x="583374" y="991984"/>
                </a:lnTo>
                <a:lnTo>
                  <a:pt x="581914" y="983107"/>
                </a:lnTo>
                <a:lnTo>
                  <a:pt x="562483" y="990727"/>
                </a:lnTo>
                <a:lnTo>
                  <a:pt x="563676" y="999109"/>
                </a:lnTo>
                <a:lnTo>
                  <a:pt x="563664" y="1000633"/>
                </a:lnTo>
                <a:lnTo>
                  <a:pt x="533222" y="1031125"/>
                </a:lnTo>
                <a:lnTo>
                  <a:pt x="526491" y="1031074"/>
                </a:lnTo>
                <a:lnTo>
                  <a:pt x="495808" y="1008507"/>
                </a:lnTo>
                <a:lnTo>
                  <a:pt x="523875" y="993394"/>
                </a:lnTo>
                <a:lnTo>
                  <a:pt x="573659" y="966597"/>
                </a:lnTo>
                <a:lnTo>
                  <a:pt x="572516" y="964438"/>
                </a:lnTo>
                <a:lnTo>
                  <a:pt x="571754" y="962787"/>
                </a:lnTo>
                <a:lnTo>
                  <a:pt x="571246" y="961771"/>
                </a:lnTo>
                <a:lnTo>
                  <a:pt x="563841" y="950010"/>
                </a:lnTo>
                <a:lnTo>
                  <a:pt x="558025" y="943432"/>
                </a:lnTo>
                <a:lnTo>
                  <a:pt x="555536" y="940612"/>
                </a:lnTo>
                <a:lnTo>
                  <a:pt x="547243" y="934250"/>
                </a:lnTo>
                <a:lnTo>
                  <a:pt x="547243" y="962025"/>
                </a:lnTo>
                <a:lnTo>
                  <a:pt x="488950" y="993394"/>
                </a:lnTo>
                <a:lnTo>
                  <a:pt x="486359" y="986459"/>
                </a:lnTo>
                <a:lnTo>
                  <a:pt x="485051" y="979614"/>
                </a:lnTo>
                <a:lnTo>
                  <a:pt x="485063" y="973010"/>
                </a:lnTo>
                <a:lnTo>
                  <a:pt x="516064" y="943432"/>
                </a:lnTo>
                <a:lnTo>
                  <a:pt x="522960" y="943851"/>
                </a:lnTo>
                <a:lnTo>
                  <a:pt x="529971" y="945896"/>
                </a:lnTo>
                <a:lnTo>
                  <a:pt x="535940" y="948309"/>
                </a:lnTo>
                <a:lnTo>
                  <a:pt x="541655" y="953643"/>
                </a:lnTo>
                <a:lnTo>
                  <a:pt x="547243" y="962025"/>
                </a:lnTo>
                <a:lnTo>
                  <a:pt x="547243" y="934250"/>
                </a:lnTo>
                <a:lnTo>
                  <a:pt x="546366" y="933577"/>
                </a:lnTo>
                <a:lnTo>
                  <a:pt x="536321" y="928878"/>
                </a:lnTo>
                <a:lnTo>
                  <a:pt x="525830" y="926426"/>
                </a:lnTo>
                <a:lnTo>
                  <a:pt x="515353" y="926299"/>
                </a:lnTo>
                <a:lnTo>
                  <a:pt x="504875" y="928471"/>
                </a:lnTo>
                <a:lnTo>
                  <a:pt x="470954" y="956170"/>
                </a:lnTo>
                <a:lnTo>
                  <a:pt x="465480" y="977696"/>
                </a:lnTo>
                <a:lnTo>
                  <a:pt x="466356" y="989444"/>
                </a:lnTo>
                <a:lnTo>
                  <a:pt x="482917" y="1026210"/>
                </a:lnTo>
                <a:lnTo>
                  <a:pt x="520877" y="1049235"/>
                </a:lnTo>
                <a:lnTo>
                  <a:pt x="531723" y="1049070"/>
                </a:lnTo>
                <a:lnTo>
                  <a:pt x="568718" y="1031125"/>
                </a:lnTo>
                <a:lnTo>
                  <a:pt x="582028" y="1008875"/>
                </a:lnTo>
                <a:lnTo>
                  <a:pt x="583425" y="1000633"/>
                </a:lnTo>
                <a:close/>
              </a:path>
              <a:path w="2346325" h="1295400">
                <a:moveTo>
                  <a:pt x="2346071" y="17780"/>
                </a:moveTo>
                <a:lnTo>
                  <a:pt x="2336546" y="0"/>
                </a:lnTo>
                <a:lnTo>
                  <a:pt x="2282190" y="29337"/>
                </a:lnTo>
                <a:lnTo>
                  <a:pt x="2291715" y="47117"/>
                </a:lnTo>
                <a:lnTo>
                  <a:pt x="2346071" y="1778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50634" y="2156293"/>
            <a:ext cx="1836800" cy="10422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2020-08-14T14:49:03Z</dcterms:created>
  <dcterms:modified xsi:type="dcterms:W3CDTF">2020-08-14T14:49:03Z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2020-08-14T00:00:00Z</vt:filetime>
  </property>
</Properties>
</file>